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60" r:id="rId5"/>
    <p:sldId id="289" r:id="rId6"/>
    <p:sldId id="290" r:id="rId7"/>
    <p:sldId id="291" r:id="rId8"/>
    <p:sldId id="292" r:id="rId9"/>
    <p:sldId id="293" r:id="rId10"/>
    <p:sldId id="294" r:id="rId11"/>
    <p:sldId id="309" r:id="rId12"/>
    <p:sldId id="295" r:id="rId13"/>
    <p:sldId id="296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97" r:id="rId24"/>
    <p:sldId id="308" r:id="rId25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01" autoAdjust="0"/>
  </p:normalViewPr>
  <p:slideViewPr>
    <p:cSldViewPr snapToGrid="0" showGuides="1">
      <p:cViewPr varScale="1">
        <p:scale>
          <a:sx n="98" d="100"/>
          <a:sy n="98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C6750-FFE6-4325-BF2A-65CE15C2CF22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AF59B-0B28-427E-BB32-3BE1C87AA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57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CA8F2DA-AE97-4192-8F30-67EE400850A7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sp>
        <p:nvSpPr>
          <p:cNvPr id="9" name="Strzałka: pięciokąt 8">
            <a:extLst>
              <a:ext uri="{FF2B5EF4-FFF2-40B4-BE49-F238E27FC236}">
                <a16:creationId xmlns:a16="http://schemas.microsoft.com/office/drawing/2014/main" id="{B026BC48-0292-4466-9B15-E2DB3B88F282}"/>
              </a:ext>
            </a:extLst>
          </p:cNvPr>
          <p:cNvSpPr/>
          <p:nvPr userDrawn="1"/>
        </p:nvSpPr>
        <p:spPr>
          <a:xfrm>
            <a:off x="-3" y="4527688"/>
            <a:ext cx="7884000" cy="1656000"/>
          </a:xfrm>
          <a:prstGeom prst="homePlate">
            <a:avLst>
              <a:gd name="adj" fmla="val 26623"/>
            </a:avLst>
          </a:prstGeom>
          <a:solidFill>
            <a:schemeClr val="tx1">
              <a:alpha val="9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F311D9-1267-4088-814C-E401F19D1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1" y="4838623"/>
            <a:ext cx="4733086" cy="1034129"/>
          </a:xfrm>
        </p:spPr>
        <p:txBody>
          <a:bodyPr lIns="36000" tIns="36000" rIns="36000" bIns="36000" anchor="ctr" anchorCtr="0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8A6339-6383-44A4-A6B9-57B91088C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8" y="921428"/>
            <a:ext cx="3704492" cy="128662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104BD76-26AE-4AD1-9993-7C37834D2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1" y="4957285"/>
            <a:ext cx="1096438" cy="7850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EE429AC-3EF6-4385-BF76-1B940A6CEB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0" y="5076000"/>
            <a:ext cx="262306" cy="6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 kolumna punktor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1CCED-E3D4-44FB-A016-A5F7784F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0FB364-7A7C-4E69-A971-4512C9311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7F75961-A0BC-4004-849C-25180922B1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000" y="1825200"/>
            <a:ext cx="1080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E2D06EA8-0A16-49C8-90A5-1C507678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102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punktoró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759E0-8948-487A-B442-B3EAB55B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4E3C4F7-3637-4669-9D6E-9A5174890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1DF26EDC-29FF-4F94-BB72-A3BEAA3AE0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B225FCC9-08F0-4954-BDD1-18708EACF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000" y="1825200"/>
            <a:ext cx="52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CF717D9D-FA84-42AC-A54E-53ECB2C090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0000" y="1825200"/>
            <a:ext cx="52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2643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kolumny punktoró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2F617-30DD-4437-AE7C-B41CE76E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99C565B-E6DE-4F51-890B-CD740A79D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980148AE-E742-4F62-832D-6FF1C5B8F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8735A58E-CDFC-4B98-82FD-E753592CC6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000" y="1825200"/>
            <a:ext cx="34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84C250E8-F716-47AF-90C5-C0CA9613BC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00000" y="1825200"/>
            <a:ext cx="34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435D4EBB-3F92-41A3-BE63-55FCF70CAF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1875" y="1825200"/>
            <a:ext cx="34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754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punktorów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7BBE8C-F634-41BD-B480-74B118021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999" y="2505600"/>
            <a:ext cx="5220000" cy="3481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E8C3153-7C5A-4EB9-8C31-E04C5CD30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7200" y="2503673"/>
            <a:ext cx="5220000" cy="3481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61BD937-0AFB-493A-B1EB-1F9CCBCF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A42B85AA-8721-46E7-8BC9-8F81A73AA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1DFA7870-8B3F-4CE8-B930-F12BF9FA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997478"/>
            <a:ext cx="10008000" cy="42473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5F1CBFDD-5323-44EA-8180-7504A93F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200"/>
            <a:ext cx="5220000" cy="67987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Symbol zastępczy tekstu 4">
            <a:extLst>
              <a:ext uri="{FF2B5EF4-FFF2-40B4-BE49-F238E27FC236}">
                <a16:creationId xmlns:a16="http://schemas.microsoft.com/office/drawing/2014/main" id="{4F961B6D-47F8-4865-8370-3CA4C91FD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8680" y="1825200"/>
            <a:ext cx="5220000" cy="67987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56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ry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20541-C7B8-473B-9EC7-F673A52D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9B35FE-BCEB-4704-B327-0F4E598B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8B557F63-E1EE-4B72-A32A-8C2661C08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036C8A76-0A7F-4FBE-9B13-21C2A65962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000" y="1825200"/>
            <a:ext cx="52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obrazu 14">
            <a:extLst>
              <a:ext uri="{FF2B5EF4-FFF2-40B4-BE49-F238E27FC236}">
                <a16:creationId xmlns:a16="http://schemas.microsoft.com/office/drawing/2014/main" id="{E5595CCD-9A5E-4908-911C-3FB9616F3E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4956" y="1839273"/>
            <a:ext cx="522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940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tory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6FDCE-F5D8-4839-8E5A-6FD1760A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F2399CF-9FF3-479A-A5F0-729B2E284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5FE7B798-0945-45E7-96F1-8F248B323B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000" y="1825200"/>
            <a:ext cx="52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wykresu 5">
            <a:extLst>
              <a:ext uri="{FF2B5EF4-FFF2-40B4-BE49-F238E27FC236}">
                <a16:creationId xmlns:a16="http://schemas.microsoft.com/office/drawing/2014/main" id="{AE796B56-02DF-42DB-B6C6-2C3BAF4FA1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0720" y="1839273"/>
            <a:ext cx="522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CAE6B4AA-BA42-48B9-A2E0-0C20FE98B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923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tory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63418-F541-4909-A037-F848912F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EA5AE65-73DE-4CEC-8698-CB4F242BE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15E0C6E4-73BA-4CA5-86F5-7B063A24AF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000" y="1825200"/>
            <a:ext cx="5220000" cy="4140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defRPr sz="2400"/>
            </a:lvl1pPr>
            <a:lvl2pPr marL="360000" indent="-180000">
              <a:lnSpc>
                <a:spcPct val="100000"/>
              </a:lnSpc>
              <a:spcBef>
                <a:spcPts val="600"/>
              </a:spcBef>
              <a:defRPr sz="2000"/>
            </a:lvl2pPr>
            <a:lvl3pPr marL="540000" indent="-180000">
              <a:lnSpc>
                <a:spcPct val="100000"/>
              </a:lnSpc>
              <a:spcBef>
                <a:spcPts val="60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600"/>
              </a:spcBef>
              <a:defRPr sz="1200"/>
            </a:lvl4pPr>
            <a:lvl5pPr marL="900000" indent="-180000"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abeli 5">
            <a:extLst>
              <a:ext uri="{FF2B5EF4-FFF2-40B4-BE49-F238E27FC236}">
                <a16:creationId xmlns:a16="http://schemas.microsoft.com/office/drawing/2014/main" id="{1E380B73-BB2F-4918-B2E4-533F8735B7F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04910" y="1839273"/>
            <a:ext cx="522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1B09623F-5AD7-4CD4-8826-88EFA0CC9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056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A7E25-ED19-4D7F-8EE0-155776BE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B036F2A-8E4D-408A-841F-9973E2A02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obiektu SmartArt 4">
            <a:extLst>
              <a:ext uri="{FF2B5EF4-FFF2-40B4-BE49-F238E27FC236}">
                <a16:creationId xmlns:a16="http://schemas.microsoft.com/office/drawing/2014/main" id="{46D4C136-971A-4BBA-BC8E-9769F5AD087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720725" y="18252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85F9A701-8A75-4AD3-A38A-79D26895B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975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95229A-4DE6-4F40-BA15-359A4998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60D7AA-188A-456F-BD23-B7948A4E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8166F987-D8CC-4214-9414-F53F26665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2" name="Symbol zastępczy wykresu 11">
            <a:extLst>
              <a:ext uri="{FF2B5EF4-FFF2-40B4-BE49-F238E27FC236}">
                <a16:creationId xmlns:a16="http://schemas.microsoft.com/office/drawing/2014/main" id="{9779E6AE-74F1-4EA5-B85E-5F944B77DE5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20724" y="18252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815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wykre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640D6-60B4-4AB6-8EF5-0982B635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C00DE5-E34C-4F9B-926D-726ECADFA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4D6EABE5-0C4F-477A-AD16-FE40AF77D65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20725" y="1835151"/>
            <a:ext cx="10812463" cy="2044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Symbol zastępczy wykresu 6">
            <a:extLst>
              <a:ext uri="{FF2B5EF4-FFF2-40B4-BE49-F238E27FC236}">
                <a16:creationId xmlns:a16="http://schemas.microsoft.com/office/drawing/2014/main" id="{A43C6829-F158-4C4E-8572-0765E0114E7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20725" y="3879850"/>
            <a:ext cx="10812463" cy="210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2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80F51-AE86-4E13-8181-7C42CE5B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00" y="2322000"/>
            <a:ext cx="4616850" cy="943200"/>
          </a:xfrm>
        </p:spPr>
        <p:txBody>
          <a:bodyPr anchor="b">
            <a:noAutofit/>
          </a:bodyPr>
          <a:lstStyle>
            <a:lvl1pPr>
              <a:defRPr sz="43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9383D4-0941-49B4-9B8E-D2A3D766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4000" y="3600000"/>
            <a:ext cx="10515600" cy="842346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9EABDC9-D1C8-4BAA-9962-B32D366613E7}"/>
              </a:ext>
            </a:extLst>
          </p:cNvPr>
          <p:cNvSpPr/>
          <p:nvPr userDrawn="1"/>
        </p:nvSpPr>
        <p:spPr>
          <a:xfrm>
            <a:off x="0" y="6127845"/>
            <a:ext cx="12192000" cy="84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3791ABF-FC76-4663-B60D-1147FB1EFFF0}"/>
              </a:ext>
            </a:extLst>
          </p:cNvPr>
          <p:cNvSpPr/>
          <p:nvPr userDrawn="1"/>
        </p:nvSpPr>
        <p:spPr>
          <a:xfrm>
            <a:off x="695325" y="1433015"/>
            <a:ext cx="1679385" cy="27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7FF64FF-4A30-479B-B67C-08E3C827454C}"/>
              </a:ext>
            </a:extLst>
          </p:cNvPr>
          <p:cNvSpPr/>
          <p:nvPr userDrawn="1"/>
        </p:nvSpPr>
        <p:spPr>
          <a:xfrm>
            <a:off x="10577015" y="259307"/>
            <a:ext cx="1614985" cy="131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117FFAC-4A43-49B2-A084-96E208510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32" y="870115"/>
            <a:ext cx="2387868" cy="131111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155FC2FD-CAE1-408D-9475-45EFCE14C8D8}"/>
              </a:ext>
            </a:extLst>
          </p:cNvPr>
          <p:cNvCxnSpPr>
            <a:cxnSpLocks/>
          </p:cNvCxnSpPr>
          <p:nvPr userDrawn="1"/>
        </p:nvCxnSpPr>
        <p:spPr>
          <a:xfrm>
            <a:off x="1495425" y="3362326"/>
            <a:ext cx="1571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F890F7AA-E02D-4BC1-96F7-A6AA7B2735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457450"/>
            <a:ext cx="1464273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9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D2D79-FFB4-46A1-9550-161FE7C1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BD4D55C-A16D-44B4-A9F5-E0AD212A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tabeli 4">
            <a:extLst>
              <a:ext uri="{FF2B5EF4-FFF2-40B4-BE49-F238E27FC236}">
                <a16:creationId xmlns:a16="http://schemas.microsoft.com/office/drawing/2014/main" id="{4BBA64F2-FF95-49D2-9B05-D7F20F6E5C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20725" y="18252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8D91E37C-8032-4342-A9D4-8865065C0D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7680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D4692-B653-41C0-9E6C-8C4DFA13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64FA8E8-F98F-4881-B024-353C8C1E6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EE613DD-DA02-4200-9F47-279E98A2A4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725" y="18252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8864618-EA73-4CBF-832E-669A36718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0040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online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421BF-F3E2-4616-A5E3-DC889597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142FDD0-1CF4-4A3E-9C3C-ED4A63C20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obrazu online 4">
            <a:extLst>
              <a:ext uri="{FF2B5EF4-FFF2-40B4-BE49-F238E27FC236}">
                <a16:creationId xmlns:a16="http://schemas.microsoft.com/office/drawing/2014/main" id="{F9BA9179-76F7-417B-953D-4E44AD06FCC2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720725" y="18252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342D7B2A-6209-4710-A176-183F68A56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8104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10F07-98A8-4E5B-A60F-E9466682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F6C1C61-1842-4EB3-991A-43E5529B31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obiektu multimediów 4">
            <a:extLst>
              <a:ext uri="{FF2B5EF4-FFF2-40B4-BE49-F238E27FC236}">
                <a16:creationId xmlns:a16="http://schemas.microsoft.com/office/drawing/2014/main" id="{B281E7DE-7437-4B9C-94DE-D5BD6D56B60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720725" y="18252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3278F6C-BC81-408C-AB9F-64C5D7676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1928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A8FD1-F9F9-45C7-87EA-0C218DB1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9CFC40-95B2-45E1-A6C3-C4544E543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F1A0D520-5B6F-4B2D-BE4B-E968AE2F9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"/>
            <a:ext cx="12189600" cy="6300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F205918F-C933-44BF-88A1-8166247C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7887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AC86EF-8497-4D29-A8D2-D34C9F01A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574739C-0BD4-41E4-84AE-E56D03D42755}"/>
              </a:ext>
            </a:extLst>
          </p:cNvPr>
          <p:cNvSpPr/>
          <p:nvPr userDrawn="1"/>
        </p:nvSpPr>
        <p:spPr>
          <a:xfrm>
            <a:off x="459377" y="1364776"/>
            <a:ext cx="2160993" cy="491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obiektu multimediów 7">
            <a:extLst>
              <a:ext uri="{FF2B5EF4-FFF2-40B4-BE49-F238E27FC236}">
                <a16:creationId xmlns:a16="http://schemas.microsoft.com/office/drawing/2014/main" id="{F8F92399-EF8E-45D3-BB6C-F03D0023C1E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2168000" cy="627797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6857E8F2-D6F3-4FC0-90C9-116CC9407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0687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olny element i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24C1D-52C1-4EF1-9643-80334948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AE01F65-9F3F-4BBE-93DA-E64BF4B58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766D265-9A91-4193-AA87-91E93166B8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725" y="1800000"/>
            <a:ext cx="1080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/>
              <a:t>Dowolny element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C25BEB3-0570-4FC3-9CA3-39B2BA523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6087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0BD7F-4FCB-441A-A24C-58AFCEC4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997478"/>
            <a:ext cx="10008000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85CF541-3B00-4280-95CA-FCD76F2AE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3C11B1-3341-4198-B234-85A2F852F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2" y="2021046"/>
            <a:ext cx="2831497" cy="2680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F5EC22A-FD09-4584-9DA8-018DCA269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3" y="2021048"/>
            <a:ext cx="2880000" cy="2680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067193C-48E2-45BF-840E-403DB3B12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35" y="2050754"/>
            <a:ext cx="2880000" cy="2650894"/>
          </a:xfrm>
          <a:prstGeom prst="rect">
            <a:avLst/>
          </a:prstGeom>
        </p:spPr>
      </p:pic>
      <p:sp>
        <p:nvSpPr>
          <p:cNvPr id="7" name="Symbol zastępczy tekstu 13">
            <a:extLst>
              <a:ext uri="{FF2B5EF4-FFF2-40B4-BE49-F238E27FC236}">
                <a16:creationId xmlns:a16="http://schemas.microsoft.com/office/drawing/2014/main" id="{F89C88E3-916E-4E40-8BDE-707017CCE5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1575" y="3037360"/>
            <a:ext cx="2376000" cy="151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A2D88A0-DD7B-4022-AAD6-BA7C47CA5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5" y="5243679"/>
            <a:ext cx="1090026" cy="4585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35EFB8E-5526-4B79-8048-FE674D08DA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97" y="5232348"/>
            <a:ext cx="1080000" cy="4585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542BC88-0A6F-42DC-9985-ED72BD3450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27" y="5216220"/>
            <a:ext cx="1080000" cy="4611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4B983E5-F12A-46B1-8E3F-1677F60A0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1" y="5230201"/>
            <a:ext cx="1080000" cy="4585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74E8C4F-75DE-4BC1-A432-D8C3331CD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04" y="5243679"/>
            <a:ext cx="1080000" cy="45854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DC4F8F-C088-4FCB-8A61-2CE5921DCA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31" y="5223051"/>
            <a:ext cx="1080000" cy="45854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320E20F-A319-4A53-89C0-0C71FCB70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5" y="5223051"/>
            <a:ext cx="1080000" cy="45854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9D2C94A-07F4-4CA3-B954-703FDE15F2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19" y="5227624"/>
            <a:ext cx="1080000" cy="46112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DBF3CB2-2022-428B-94D0-CA7A37A65C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23" y="5216220"/>
            <a:ext cx="1080000" cy="46112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A225FD2-A184-47C6-8E1F-B95F78DE3D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31" y="3041571"/>
            <a:ext cx="297772" cy="70141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21EE610-E1CF-4E59-A17C-E926206B4E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11" y="3037360"/>
            <a:ext cx="297772" cy="701419"/>
          </a:xfrm>
          <a:prstGeom prst="rect">
            <a:avLst/>
          </a:prstGeom>
        </p:spPr>
      </p:pic>
      <p:sp>
        <p:nvSpPr>
          <p:cNvPr id="19" name="Symbol zastępczy tekstu 38">
            <a:extLst>
              <a:ext uri="{FF2B5EF4-FFF2-40B4-BE49-F238E27FC236}">
                <a16:creationId xmlns:a16="http://schemas.microsoft.com/office/drawing/2014/main" id="{92FDCDEC-5778-45C6-9A5E-C72E47B4A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3025777"/>
            <a:ext cx="2376000" cy="15189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pl-PL" dirty="0"/>
              <a:t>Wpisz tekst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2E7A6CAA-FAFE-47F9-A54A-77323260CBED}"/>
              </a:ext>
            </a:extLst>
          </p:cNvPr>
          <p:cNvCxnSpPr>
            <a:cxnSpLocks/>
          </p:cNvCxnSpPr>
          <p:nvPr userDrawn="1"/>
        </p:nvCxnSpPr>
        <p:spPr>
          <a:xfrm>
            <a:off x="1222011" y="2857501"/>
            <a:ext cx="9954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tekstu 47">
            <a:extLst>
              <a:ext uri="{FF2B5EF4-FFF2-40B4-BE49-F238E27FC236}">
                <a16:creationId xmlns:a16="http://schemas.microsoft.com/office/drawing/2014/main" id="{91D4BEDF-09F4-45D0-B9EB-24E9604E48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4300" y="3027774"/>
            <a:ext cx="2376000" cy="1525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22" name="Symbol zastępczy tekstu 52">
            <a:extLst>
              <a:ext uri="{FF2B5EF4-FFF2-40B4-BE49-F238E27FC236}">
                <a16:creationId xmlns:a16="http://schemas.microsoft.com/office/drawing/2014/main" id="{8BC79A11-FB52-470A-BD9F-47A893A2AB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2940" y="5243514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3" name="Symbol zastępczy tekstu 54">
            <a:extLst>
              <a:ext uri="{FF2B5EF4-FFF2-40B4-BE49-F238E27FC236}">
                <a16:creationId xmlns:a16="http://schemas.microsoft.com/office/drawing/2014/main" id="{3E60F465-EAE3-438B-91D5-FBE8F21948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33599" y="5243513"/>
            <a:ext cx="1008000" cy="4585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4" name="Symbol zastępczy tekstu 56">
            <a:extLst>
              <a:ext uri="{FF2B5EF4-FFF2-40B4-BE49-F238E27FC236}">
                <a16:creationId xmlns:a16="http://schemas.microsoft.com/office/drawing/2014/main" id="{9389CA60-3314-455E-8C2A-7EBDCC4A2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18750" y="5224785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5" name="Symbol zastępczy tekstu 58">
            <a:extLst>
              <a:ext uri="{FF2B5EF4-FFF2-40B4-BE49-F238E27FC236}">
                <a16:creationId xmlns:a16="http://schemas.microsoft.com/office/drawing/2014/main" id="{4A19AA9C-5312-43D1-9C36-00C1F8B2E9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7387" y="5230813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6" name="Symbol zastępczy tekstu 60">
            <a:extLst>
              <a:ext uri="{FF2B5EF4-FFF2-40B4-BE49-F238E27FC236}">
                <a16:creationId xmlns:a16="http://schemas.microsoft.com/office/drawing/2014/main" id="{23BA2100-35B5-402E-A746-24BB0FD14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76900" y="5216525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7" name="Symbol zastępczy tekstu 62">
            <a:extLst>
              <a:ext uri="{FF2B5EF4-FFF2-40B4-BE49-F238E27FC236}">
                <a16:creationId xmlns:a16="http://schemas.microsoft.com/office/drawing/2014/main" id="{96E99752-CAFB-4FB3-AC11-CEEFF0ACEC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7999" y="5214938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8" name="Symbol zastępczy tekstu 64">
            <a:extLst>
              <a:ext uri="{FF2B5EF4-FFF2-40B4-BE49-F238E27FC236}">
                <a16:creationId xmlns:a16="http://schemas.microsoft.com/office/drawing/2014/main" id="{7EBBC752-68A1-4335-BC51-871EDADCBB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42275" y="5216525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29" name="Symbol zastępczy tekstu 66">
            <a:extLst>
              <a:ext uri="{FF2B5EF4-FFF2-40B4-BE49-F238E27FC236}">
                <a16:creationId xmlns:a16="http://schemas.microsoft.com/office/drawing/2014/main" id="{3FDE7C3F-4AB7-4FFE-ACD8-FC164402DA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45599" y="5216525"/>
            <a:ext cx="1008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30" name="Symbol zastępczy tekstu 68">
            <a:extLst>
              <a:ext uri="{FF2B5EF4-FFF2-40B4-BE49-F238E27FC236}">
                <a16:creationId xmlns:a16="http://schemas.microsoft.com/office/drawing/2014/main" id="{13416BFD-13A4-4993-B44C-D74635A713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407650" y="5226051"/>
            <a:ext cx="1008063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Wpisz</a:t>
            </a:r>
          </a:p>
        </p:txBody>
      </p:sp>
      <p:sp>
        <p:nvSpPr>
          <p:cNvPr id="31" name="Symbol zastępczy tekstu 72">
            <a:extLst>
              <a:ext uri="{FF2B5EF4-FFF2-40B4-BE49-F238E27FC236}">
                <a16:creationId xmlns:a16="http://schemas.microsoft.com/office/drawing/2014/main" id="{A0908189-38DE-4523-97D0-AE93ECF872E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7888" y="2239350"/>
            <a:ext cx="1364762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pl-PL" sz="25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dirty="0"/>
              <a:t>Numer</a:t>
            </a:r>
          </a:p>
        </p:txBody>
      </p:sp>
      <p:sp>
        <p:nvSpPr>
          <p:cNvPr id="32" name="Symbol zastępczy tekstu 36">
            <a:extLst>
              <a:ext uri="{FF2B5EF4-FFF2-40B4-BE49-F238E27FC236}">
                <a16:creationId xmlns:a16="http://schemas.microsoft.com/office/drawing/2014/main" id="{95B64A72-1681-468E-8391-0683CBE9780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04775" y="2228664"/>
            <a:ext cx="872106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Krok</a:t>
            </a:r>
          </a:p>
        </p:txBody>
      </p: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7798E345-7A10-4926-92EC-795F071222AA}"/>
              </a:ext>
            </a:extLst>
          </p:cNvPr>
          <p:cNvCxnSpPr>
            <a:cxnSpLocks/>
          </p:cNvCxnSpPr>
          <p:nvPr userDrawn="1"/>
        </p:nvCxnSpPr>
        <p:spPr>
          <a:xfrm>
            <a:off x="8899661" y="2847790"/>
            <a:ext cx="9954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ymbol zastępczy tekstu 72">
            <a:extLst>
              <a:ext uri="{FF2B5EF4-FFF2-40B4-BE49-F238E27FC236}">
                <a16:creationId xmlns:a16="http://schemas.microsoft.com/office/drawing/2014/main" id="{512A6160-0336-4679-8896-BE98E81D8B5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25538" y="2229639"/>
            <a:ext cx="1364762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pl-PL" sz="25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dirty="0"/>
              <a:t>Numer</a:t>
            </a:r>
          </a:p>
        </p:txBody>
      </p:sp>
      <p:sp>
        <p:nvSpPr>
          <p:cNvPr id="35" name="Symbol zastępczy tekstu 36">
            <a:extLst>
              <a:ext uri="{FF2B5EF4-FFF2-40B4-BE49-F238E27FC236}">
                <a16:creationId xmlns:a16="http://schemas.microsoft.com/office/drawing/2014/main" id="{AF68D76D-51B5-4338-BCA4-B8EC808F1D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65248" y="2283332"/>
            <a:ext cx="872106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Krok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C16AB73D-8BB3-4DF2-96CC-78C6FFB06D2E}"/>
              </a:ext>
            </a:extLst>
          </p:cNvPr>
          <p:cNvCxnSpPr>
            <a:cxnSpLocks/>
          </p:cNvCxnSpPr>
          <p:nvPr userDrawn="1"/>
        </p:nvCxnSpPr>
        <p:spPr>
          <a:xfrm>
            <a:off x="5060134" y="2902458"/>
            <a:ext cx="9954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72">
            <a:extLst>
              <a:ext uri="{FF2B5EF4-FFF2-40B4-BE49-F238E27FC236}">
                <a16:creationId xmlns:a16="http://schemas.microsoft.com/office/drawing/2014/main" id="{CEDDFB17-1522-4C77-A495-F80DB9392F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86011" y="2284307"/>
            <a:ext cx="1364762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pl-PL" sz="25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dirty="0"/>
              <a:t>Numer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D265FA0A-A4F1-4D71-9A37-3AA1E190DB16}"/>
              </a:ext>
            </a:extLst>
          </p:cNvPr>
          <p:cNvSpPr/>
          <p:nvPr userDrawn="1"/>
        </p:nvSpPr>
        <p:spPr>
          <a:xfrm>
            <a:off x="1874143" y="2141048"/>
            <a:ext cx="295276" cy="47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l-PL" sz="48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›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FE26284C-1ECE-4E40-ABA5-0981D84C683A}"/>
              </a:ext>
            </a:extLst>
          </p:cNvPr>
          <p:cNvSpPr/>
          <p:nvPr userDrawn="1"/>
        </p:nvSpPr>
        <p:spPr>
          <a:xfrm>
            <a:off x="5712266" y="2189677"/>
            <a:ext cx="295276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l-PL" sz="48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›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FA7215D5-AFAB-479C-A141-6E6829B361DE}"/>
              </a:ext>
            </a:extLst>
          </p:cNvPr>
          <p:cNvSpPr/>
          <p:nvPr userDrawn="1"/>
        </p:nvSpPr>
        <p:spPr>
          <a:xfrm>
            <a:off x="9547509" y="2121998"/>
            <a:ext cx="295276" cy="47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l-PL" sz="48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›</a:t>
            </a:r>
          </a:p>
        </p:txBody>
      </p:sp>
      <p:sp>
        <p:nvSpPr>
          <p:cNvPr id="41" name="Symbol zastępczy tekstu 36">
            <a:extLst>
              <a:ext uri="{FF2B5EF4-FFF2-40B4-BE49-F238E27FC236}">
                <a16:creationId xmlns:a16="http://schemas.microsoft.com/office/drawing/2014/main" id="{F12FE6E2-E704-470B-BAE3-6BA30BCF691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27125" y="2239350"/>
            <a:ext cx="872106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Krok</a:t>
            </a:r>
          </a:p>
        </p:txBody>
      </p:sp>
      <p:sp>
        <p:nvSpPr>
          <p:cNvPr id="43" name="Symbol zastępczy tekstu 7">
            <a:extLst>
              <a:ext uri="{FF2B5EF4-FFF2-40B4-BE49-F238E27FC236}">
                <a16:creationId xmlns:a16="http://schemas.microsoft.com/office/drawing/2014/main" id="{A7A34F50-33BA-4B43-BB95-EB4EB3950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021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E09DC9-4C8E-4152-A923-BE676E76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C8CA2D05-F0C6-466D-B023-1DF5453DA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A216D69-C9B7-4AB9-94DD-13B369598E2E}"/>
              </a:ext>
            </a:extLst>
          </p:cNvPr>
          <p:cNvSpPr/>
          <p:nvPr userDrawn="1"/>
        </p:nvSpPr>
        <p:spPr>
          <a:xfrm>
            <a:off x="720724" y="1446663"/>
            <a:ext cx="1667634" cy="24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6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 kolumna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13A2F0-9104-413F-9980-8CE2DC9D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8B6287-ADAD-4AFD-B28E-437F88A0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AF2425-DEFF-4E4C-8593-21E924A4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FE9514A-1516-4552-875A-FC6710A2D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70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5FDCC-D1F0-4A7B-B936-90E0AD73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9BAD09-17FF-4C71-A68D-382EFCD6A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FEFD0AA9-BDFD-4D71-8E82-D2BC9D0AA9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0224" y="1825200"/>
            <a:ext cx="52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0FCC335-4D68-4AC7-8BEA-3411E5BE7C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5" y="1825200"/>
            <a:ext cx="52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944D6E52-0E75-4F2D-8BC2-ED88813A51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815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kolumny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FDC8E0-A500-4FB0-BA9B-9382E3BB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D619E7B-A853-4FD4-AA0E-84300246C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33D07F91-CDD7-4469-9E9B-E8EC9F5D52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10224" y="1825200"/>
            <a:ext cx="34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04AAFDF2-507C-493C-8DE7-C8006EC9C6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825200"/>
            <a:ext cx="3420000" cy="4140000"/>
          </a:xfrm>
        </p:spPr>
        <p:txBody>
          <a:bodyPr/>
          <a:lstStyle>
            <a:lvl1pPr marL="0" indent="179388">
              <a:lnSpc>
                <a:spcPts val="200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9" name="Symbol zastępczy zawartości 18">
            <a:extLst>
              <a:ext uri="{FF2B5EF4-FFF2-40B4-BE49-F238E27FC236}">
                <a16:creationId xmlns:a16="http://schemas.microsoft.com/office/drawing/2014/main" id="{EDA8622F-3D65-4571-B0C5-66D4EA786B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8288" y="1825200"/>
            <a:ext cx="34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E21D9EC0-E0E6-4E4F-9F54-85E73CCA1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173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tekstu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B23C5-76FE-4781-BA04-A0A65B12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81DB76-DDE6-4444-AD72-772C7C3C1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BD8CDA11-AF16-41E8-B5E8-48027B07C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200"/>
            <a:ext cx="5220000" cy="67987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647D450-1B5A-48D8-8A90-97400C894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05075"/>
            <a:ext cx="5220000" cy="34798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A5396255-5F16-48B2-B092-910EEB27E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8680" y="1825200"/>
            <a:ext cx="5220000" cy="67987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zawartości 5">
            <a:extLst>
              <a:ext uri="{FF2B5EF4-FFF2-40B4-BE49-F238E27FC236}">
                <a16:creationId xmlns:a16="http://schemas.microsoft.com/office/drawing/2014/main" id="{EE605BD1-3F29-49A3-B34E-9939AF435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8680" y="2505075"/>
            <a:ext cx="5220000" cy="34798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445B9EEB-9252-4113-B15E-B8E83CDDE1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5663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2E954-DBCD-4E1A-9EBA-47E95CDC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9ACCCB2-437A-467E-8129-01549E00F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6B7ACBEF-1369-405F-9226-BB95BA524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1825199"/>
            <a:ext cx="52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FFE96C51-E00D-4479-9924-F0C6F68D0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obrazu 17">
            <a:extLst>
              <a:ext uri="{FF2B5EF4-FFF2-40B4-BE49-F238E27FC236}">
                <a16:creationId xmlns:a16="http://schemas.microsoft.com/office/drawing/2014/main" id="{EB6B65FA-5254-4F2F-B4BA-9B61FC531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2255" y="1839273"/>
            <a:ext cx="522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3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9A69A-5729-459A-8E39-71AF3335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1B4F16C-AAB5-44A6-A39E-1122C6E92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032CED48-1C20-485E-8442-5857C2488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1825199"/>
            <a:ext cx="52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wykresu 5">
            <a:extLst>
              <a:ext uri="{FF2B5EF4-FFF2-40B4-BE49-F238E27FC236}">
                <a16:creationId xmlns:a16="http://schemas.microsoft.com/office/drawing/2014/main" id="{B9F8A698-427F-4A54-BED3-60E96EB28F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5550" y="1825625"/>
            <a:ext cx="52197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EE43728A-A815-40FC-AB9B-7F3E3B2406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94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D3179-39EC-4C7D-B413-E040080D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3B253F4-E95E-4A55-80E6-438195549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7638A8E2-0F7C-45E4-B628-519192CBD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1825199"/>
            <a:ext cx="5220000" cy="4140000"/>
          </a:xfrm>
        </p:spPr>
        <p:txBody>
          <a:bodyPr/>
          <a:lstStyle>
            <a:lvl1pPr marL="0" indent="180000">
              <a:lnSpc>
                <a:spcPts val="2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abeli 5">
            <a:extLst>
              <a:ext uri="{FF2B5EF4-FFF2-40B4-BE49-F238E27FC236}">
                <a16:creationId xmlns:a16="http://schemas.microsoft.com/office/drawing/2014/main" id="{B357E2B9-21B8-4D0A-AF4F-7FB8C8B3E86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00720" y="1825625"/>
            <a:ext cx="5220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2CF3984-22AB-44BF-9597-706F0EC92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724" y="6291262"/>
            <a:ext cx="8712000" cy="5832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3348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6A239F95-C97E-418C-9AB4-E2718930CC6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236"/>
            <a:ext cx="12192000" cy="584790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E52A2F0-3788-4300-BCE1-53B8421E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997478"/>
            <a:ext cx="10008000" cy="4247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/>
          <a:p>
            <a:r>
              <a:rPr lang="pl-PL" noProof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398489-A65B-4078-917A-D48F2894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624"/>
            <a:ext cx="1080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62716E-9866-46BA-B219-ABAAA32FE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3177" y="6397815"/>
            <a:ext cx="760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C443DBC-AF32-4C97-837C-FC33FCF3732D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B7F1AC7-3C65-4918-B949-E453269B40BE}"/>
              </a:ext>
            </a:extLst>
          </p:cNvPr>
          <p:cNvCxnSpPr>
            <a:cxnSpLocks/>
          </p:cNvCxnSpPr>
          <p:nvPr userDrawn="1"/>
        </p:nvCxnSpPr>
        <p:spPr>
          <a:xfrm>
            <a:off x="790132" y="1547813"/>
            <a:ext cx="13290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AE5FB7EB-AB74-4977-A7DF-6C9CFD7459E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93" y="364569"/>
            <a:ext cx="1455907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63" r:id="rId5"/>
    <p:sldLayoutId id="2147483666" r:id="rId6"/>
    <p:sldLayoutId id="2147483670" r:id="rId7"/>
    <p:sldLayoutId id="2147483672" r:id="rId8"/>
    <p:sldLayoutId id="2147483673" r:id="rId9"/>
    <p:sldLayoutId id="2147483661" r:id="rId10"/>
    <p:sldLayoutId id="2147483664" r:id="rId11"/>
    <p:sldLayoutId id="2147483660" r:id="rId12"/>
    <p:sldLayoutId id="2147483653" r:id="rId13"/>
    <p:sldLayoutId id="2147483654" r:id="rId14"/>
    <p:sldLayoutId id="2147483674" r:id="rId15"/>
    <p:sldLayoutId id="2147483675" r:id="rId16"/>
    <p:sldLayoutId id="2147483676" r:id="rId17"/>
    <p:sldLayoutId id="2147483652" r:id="rId18"/>
    <p:sldLayoutId id="2147483681" r:id="rId19"/>
    <p:sldLayoutId id="2147483668" r:id="rId20"/>
    <p:sldLayoutId id="2147483667" r:id="rId21"/>
    <p:sldLayoutId id="2147483678" r:id="rId22"/>
    <p:sldLayoutId id="2147483677" r:id="rId23"/>
    <p:sldLayoutId id="2147483679" r:id="rId24"/>
    <p:sldLayoutId id="2147483671" r:id="rId25"/>
    <p:sldLayoutId id="2147483680" r:id="rId26"/>
    <p:sldLayoutId id="2147483665" r:id="rId27"/>
    <p:sldLayoutId id="214748365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2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7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23.xml"/><Relationship Id="rId10" Type="http://schemas.openxmlformats.org/officeDocument/2006/relationships/image" Target="../media/image37.jpeg"/><Relationship Id="rId4" Type="http://schemas.openxmlformats.org/officeDocument/2006/relationships/image" Target="../media/image15.sv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9.jpeg"/><Relationship Id="rId7" Type="http://schemas.openxmlformats.org/officeDocument/2006/relationships/slide" Target="slide2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slide" Target="slide24.xml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slide" Target="slide23.xml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15.sv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11" Type="http://schemas.openxmlformats.org/officeDocument/2006/relationships/image" Target="../media/image14.png"/><Relationship Id="rId5" Type="http://schemas.openxmlformats.org/officeDocument/2006/relationships/image" Target="../media/image43.jpeg"/><Relationship Id="rId15" Type="http://schemas.openxmlformats.org/officeDocument/2006/relationships/image" Target="../media/image17.svg"/><Relationship Id="rId10" Type="http://schemas.openxmlformats.org/officeDocument/2006/relationships/slide" Target="slide24.xml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0.jpeg"/><Relationship Id="rId7" Type="http://schemas.openxmlformats.org/officeDocument/2006/relationships/image" Target="../media/image1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11" Type="http://schemas.openxmlformats.org/officeDocument/2006/relationships/image" Target="../media/image17.svg"/><Relationship Id="rId5" Type="http://schemas.openxmlformats.org/officeDocument/2006/relationships/image" Target="../media/image52.jpeg"/><Relationship Id="rId10" Type="http://schemas.openxmlformats.org/officeDocument/2006/relationships/image" Target="../media/image16.png"/><Relationship Id="rId4" Type="http://schemas.openxmlformats.org/officeDocument/2006/relationships/image" Target="../media/image51.jpeg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17.sv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1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11" Type="http://schemas.openxmlformats.org/officeDocument/2006/relationships/slide" Target="slide23.xml"/><Relationship Id="rId5" Type="http://schemas.openxmlformats.org/officeDocument/2006/relationships/image" Target="../media/image60.jpeg"/><Relationship Id="rId10" Type="http://schemas.openxmlformats.org/officeDocument/2006/relationships/image" Target="../media/image15.svg"/><Relationship Id="rId4" Type="http://schemas.openxmlformats.org/officeDocument/2006/relationships/image" Target="../media/image59.jpe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23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slide" Target="slide23.xml"/><Relationship Id="rId10" Type="http://schemas.openxmlformats.org/officeDocument/2006/relationships/image" Target="../media/image17.svg"/><Relationship Id="rId4" Type="http://schemas.openxmlformats.org/officeDocument/2006/relationships/slide" Target="slide24.xml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17.sv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1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11" Type="http://schemas.openxmlformats.org/officeDocument/2006/relationships/slide" Target="slide23.xml"/><Relationship Id="rId5" Type="http://schemas.openxmlformats.org/officeDocument/2006/relationships/image" Target="../media/image66.jpeg"/><Relationship Id="rId10" Type="http://schemas.openxmlformats.org/officeDocument/2006/relationships/image" Target="../media/image15.svg"/><Relationship Id="rId4" Type="http://schemas.openxmlformats.org/officeDocument/2006/relationships/image" Target="../media/image65.jpe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70.jpeg"/><Relationship Id="rId7" Type="http://schemas.openxmlformats.org/officeDocument/2006/relationships/image" Target="../media/image15.sv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10" Type="http://schemas.openxmlformats.org/officeDocument/2006/relationships/image" Target="../media/image17.svg"/><Relationship Id="rId4" Type="http://schemas.openxmlformats.org/officeDocument/2006/relationships/image" Target="../media/image71.jpe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3.jpeg"/><Relationship Id="rId7" Type="http://schemas.openxmlformats.org/officeDocument/2006/relationships/image" Target="../media/image1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11" Type="http://schemas.openxmlformats.org/officeDocument/2006/relationships/image" Target="../media/image17.svg"/><Relationship Id="rId5" Type="http://schemas.openxmlformats.org/officeDocument/2006/relationships/image" Target="../media/image75.jpeg"/><Relationship Id="rId10" Type="http://schemas.openxmlformats.org/officeDocument/2006/relationships/image" Target="../media/image16.png"/><Relationship Id="rId4" Type="http://schemas.openxmlformats.org/officeDocument/2006/relationships/image" Target="../media/image74.jpeg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17.svg"/><Relationship Id="rId5" Type="http://schemas.openxmlformats.org/officeDocument/2006/relationships/slide" Target="slide18.xml"/><Relationship Id="rId10" Type="http://schemas.openxmlformats.org/officeDocument/2006/relationships/image" Target="../media/image16.png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15.svg"/><Relationship Id="rId4" Type="http://schemas.openxmlformats.org/officeDocument/2006/relationships/slide" Target="slide7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jpeg"/><Relationship Id="rId7" Type="http://schemas.openxmlformats.org/officeDocument/2006/relationships/slide" Target="slide2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slide" Target="slide24.xml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jpeg"/><Relationship Id="rId7" Type="http://schemas.openxmlformats.org/officeDocument/2006/relationships/slide" Target="slide2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slide" Target="slide24.xml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7.jpeg"/><Relationship Id="rId7" Type="http://schemas.openxmlformats.org/officeDocument/2006/relationships/image" Target="../media/image15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10" Type="http://schemas.openxmlformats.org/officeDocument/2006/relationships/image" Target="../media/image17.svg"/><Relationship Id="rId4" Type="http://schemas.openxmlformats.org/officeDocument/2006/relationships/image" Target="../media/image28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0.jpeg"/><Relationship Id="rId7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11" Type="http://schemas.openxmlformats.org/officeDocument/2006/relationships/image" Target="../media/image17.svg"/><Relationship Id="rId5" Type="http://schemas.openxmlformats.org/officeDocument/2006/relationships/image" Target="../media/image32.jpeg"/><Relationship Id="rId10" Type="http://schemas.openxmlformats.org/officeDocument/2006/relationships/image" Target="../media/image16.png"/><Relationship Id="rId4" Type="http://schemas.openxmlformats.org/officeDocument/2006/relationships/image" Target="../media/image31.jpeg"/><Relationship Id="rId9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3.jpeg"/><Relationship Id="rId7" Type="http://schemas.openxmlformats.org/officeDocument/2006/relationships/slide" Target="slide2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slide" Target="slide24.xml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F98D4FB-6F4B-4CFE-964D-9F87D0D6D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</a:p>
        </p:txBody>
      </p:sp>
    </p:spTree>
    <p:extLst>
      <p:ext uri="{BB962C8B-B14F-4D97-AF65-F5344CB8AC3E}">
        <p14:creationId xmlns:p14="http://schemas.microsoft.com/office/powerpoint/2010/main" val="237914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KLAPY WEWNĘTRZNE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3437659" cy="855656"/>
          </a:xfrm>
        </p:spPr>
        <p:txBody>
          <a:bodyPr/>
          <a:lstStyle/>
          <a:p>
            <a:pPr algn="ctr"/>
            <a:r>
              <a:rPr lang="pl-PL" dirty="0"/>
              <a:t>Stan zamknięcia klap wewnętrznych jest dużo trudniejszy do zweryfikowania. 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5131FEB-FFBB-0545-29FE-3C993C986109}"/>
              </a:ext>
            </a:extLst>
          </p:cNvPr>
          <p:cNvSpPr txBox="1"/>
          <p:nvPr/>
        </p:nvSpPr>
        <p:spPr>
          <a:xfrm>
            <a:off x="4445332" y="1779734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Opieramy się tutaj głównie na </a:t>
            </a:r>
            <a:r>
              <a:rPr lang="pl-PL" b="1" u="sng" dirty="0">
                <a:solidFill>
                  <a:srgbClr val="FF0000"/>
                </a:solidFill>
              </a:rPr>
              <a:t>stanie siłownika</a:t>
            </a:r>
            <a:r>
              <a:rPr lang="pl-PL" dirty="0"/>
              <a:t> – sprawdzamy czy jest on całkowicie zamknięty.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693FB1C-19F1-71BD-F659-E7C29575C5B1}"/>
              </a:ext>
            </a:extLst>
          </p:cNvPr>
          <p:cNvSpPr txBox="1"/>
          <p:nvPr/>
        </p:nvSpPr>
        <p:spPr>
          <a:xfrm>
            <a:off x="550718" y="3068104"/>
            <a:ext cx="7593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Wewnętrzne klapy, tak samo jak w przypadku zewnętrznych, są zabezpieczone </a:t>
            </a:r>
            <a:r>
              <a:rPr lang="pl-PL" sz="1600" dirty="0" err="1"/>
              <a:t>opórkami</a:t>
            </a:r>
            <a:r>
              <a:rPr lang="pl-PL" sz="1600" dirty="0"/>
              <a:t> („zębami”) – nie mają możliwości samoczynnego otworzenia się.</a:t>
            </a:r>
          </a:p>
          <a:p>
            <a:r>
              <a:rPr lang="pl-PL" sz="1600" dirty="0"/>
              <a:t>Jak widać na zdjęciu obok – rewident nie ma możliwości zweryfikowania, czy rzeczywiście klapy opierają się na </a:t>
            </a:r>
            <a:r>
              <a:rPr lang="pl-PL" sz="1600" dirty="0" err="1"/>
              <a:t>opórkach</a:t>
            </a:r>
            <a:r>
              <a:rPr lang="pl-PL" sz="1600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22F7E1-0354-8ED4-680D-AA9828473154}"/>
              </a:ext>
            </a:extLst>
          </p:cNvPr>
          <p:cNvSpPr txBox="1"/>
          <p:nvPr/>
        </p:nvSpPr>
        <p:spPr>
          <a:xfrm>
            <a:off x="648566" y="4837010"/>
            <a:ext cx="353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 przypadku gdy wagon jest próżny, można zobaczyć od góry, czy klapy wewnętrzne są zamknięte.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EE06989-C886-244E-1F74-9FA456128629}"/>
              </a:ext>
            </a:extLst>
          </p:cNvPr>
          <p:cNvSpPr txBox="1"/>
          <p:nvPr/>
        </p:nvSpPr>
        <p:spPr>
          <a:xfrm>
            <a:off x="5918381" y="4283012"/>
            <a:ext cx="445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rgbClr val="FF0000"/>
                </a:solidFill>
              </a:rPr>
              <a:t>UWAGA:</a:t>
            </a:r>
            <a:r>
              <a:rPr lang="pl-PL" dirty="0"/>
              <a:t> Konstrukcja wagonu umożliwia wejście na niego, jednak nie należy tego robić bez odpowiednich zabezpieczeń lub pod trakcją elektryczną.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3FE1BB-109F-A0F8-D49D-2AAFE21C8409}"/>
              </a:ext>
            </a:extLst>
          </p:cNvPr>
          <p:cNvSpPr txBox="1"/>
          <p:nvPr/>
        </p:nvSpPr>
        <p:spPr>
          <a:xfrm>
            <a:off x="4457700" y="5391008"/>
            <a:ext cx="677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Źle domknięte klapy w czasie załadunku, mogą spowodować poważny przestój prac lub nawet wykolejenie.</a:t>
            </a:r>
          </a:p>
        </p:txBody>
      </p:sp>
      <p:pic>
        <p:nvPicPr>
          <p:cNvPr id="12" name="Obraz 11" descr="Obraz zawierający łyżwiarstwo, osoba, drewniane, drewno&#10;&#10;Opis wygenerowany automatycznie">
            <a:extLst>
              <a:ext uri="{FF2B5EF4-FFF2-40B4-BE49-F238E27FC236}">
                <a16:creationId xmlns:a16="http://schemas.microsoft.com/office/drawing/2014/main" id="{AC06985B-1DB4-66B9-D02E-37571C60B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70" y="1316358"/>
            <a:ext cx="1956847" cy="2609130"/>
          </a:xfrm>
          <a:prstGeom prst="rect">
            <a:avLst/>
          </a:prstGeom>
        </p:spPr>
      </p:pic>
      <p:pic>
        <p:nvPicPr>
          <p:cNvPr id="3" name="Grafika 2" descr="Podkładka — zaznaczone kontur">
            <a:hlinkClick r:id="rId3" action="ppaction://hlinksldjump"/>
            <a:extLst>
              <a:ext uri="{FF2B5EF4-FFF2-40B4-BE49-F238E27FC236}">
                <a16:creationId xmlns:a16="http://schemas.microsoft.com/office/drawing/2014/main" id="{4885413E-5B0C-FE31-642D-5DCBD1FF0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5" name="Grafika 4" descr="Podkładka — zaznaczone kontur">
            <a:hlinkClick r:id="rId6" action="ppaction://hlinksldjump"/>
            <a:extLst>
              <a:ext uri="{FF2B5EF4-FFF2-40B4-BE49-F238E27FC236}">
                <a16:creationId xmlns:a16="http://schemas.microsoft.com/office/drawing/2014/main" id="{7F7554CD-87E2-3CC4-4CEF-1F76E7C13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2" grpId="0"/>
      <p:bldP spid="6" grpId="0"/>
      <p:bldP spid="7" grpId="0"/>
      <p:bldP spid="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</a:t>
            </a:r>
            <a:r>
              <a:rPr lang="pl-PL"/>
              <a:t>KLAPY WEWNĘTRZNE</a:t>
            </a:r>
            <a:endParaRPr lang="pl-PL" dirty="0"/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3FE1BB-109F-A0F8-D49D-2AAFE21C8409}"/>
              </a:ext>
            </a:extLst>
          </p:cNvPr>
          <p:cNvSpPr txBox="1"/>
          <p:nvPr/>
        </p:nvSpPr>
        <p:spPr>
          <a:xfrm>
            <a:off x="4457700" y="5391008"/>
            <a:ext cx="677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Źle domknięte klapy w czasie załadunku, mogą spowodować poważny przestój prac lub nawet wykolejenie.</a:t>
            </a:r>
          </a:p>
        </p:txBody>
      </p:sp>
      <p:pic>
        <p:nvPicPr>
          <p:cNvPr id="3" name="Grafika 2" descr="Podkładka — zaznaczone kontur">
            <a:hlinkClick r:id="rId2" action="ppaction://hlinksldjump"/>
            <a:extLst>
              <a:ext uri="{FF2B5EF4-FFF2-40B4-BE49-F238E27FC236}">
                <a16:creationId xmlns:a16="http://schemas.microsoft.com/office/drawing/2014/main" id="{4885413E-5B0C-FE31-642D-5DCBD1FF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5" name="Grafika 4" descr="Podkładka — zaznaczone kontur">
            <a:hlinkClick r:id="rId5" action="ppaction://hlinksldjump"/>
            <a:extLst>
              <a:ext uri="{FF2B5EF4-FFF2-40B4-BE49-F238E27FC236}">
                <a16:creationId xmlns:a16="http://schemas.microsoft.com/office/drawing/2014/main" id="{7F7554CD-87E2-3CC4-4CEF-1F76E7C13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  <p:pic>
        <p:nvPicPr>
          <p:cNvPr id="15" name="Obraz 14" descr="Obraz zawierający budynek, podłoże, brudne, cement&#10;&#10;Opis wygenerowany automatycznie">
            <a:extLst>
              <a:ext uri="{FF2B5EF4-FFF2-40B4-BE49-F238E27FC236}">
                <a16:creationId xmlns:a16="http://schemas.microsoft.com/office/drawing/2014/main" id="{97B1B628-E6BB-844B-5F68-5EBAF4A13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90" y="2359041"/>
            <a:ext cx="2178753" cy="2905005"/>
          </a:xfrm>
          <a:prstGeom prst="rect">
            <a:avLst/>
          </a:prstGeom>
        </p:spPr>
      </p:pic>
      <p:sp>
        <p:nvSpPr>
          <p:cNvPr id="16" name="Owal 15">
            <a:extLst>
              <a:ext uri="{FF2B5EF4-FFF2-40B4-BE49-F238E27FC236}">
                <a16:creationId xmlns:a16="http://schemas.microsoft.com/office/drawing/2014/main" id="{EF0CC5B8-575F-EF27-AF62-4F78E5A00E4D}"/>
              </a:ext>
            </a:extLst>
          </p:cNvPr>
          <p:cNvSpPr/>
          <p:nvPr/>
        </p:nvSpPr>
        <p:spPr>
          <a:xfrm>
            <a:off x="4632789" y="3714930"/>
            <a:ext cx="732202" cy="666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C7045E-4EF1-79D2-E225-F630D5F5AC3A}"/>
              </a:ext>
            </a:extLst>
          </p:cNvPr>
          <p:cNvSpPr txBox="1"/>
          <p:nvPr/>
        </p:nvSpPr>
        <p:spPr>
          <a:xfrm>
            <a:off x="2701729" y="1852540"/>
            <a:ext cx="4029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Niedomknięte klapy wewnętrzne</a:t>
            </a:r>
          </a:p>
          <a:p>
            <a:r>
              <a:rPr lang="pl-PL" b="1" dirty="0">
                <a:solidFill>
                  <a:srgbClr val="FF0000"/>
                </a:solidFill>
              </a:rPr>
              <a:t>widok z góry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B53B58D-E616-D92C-69F4-E0F88E161B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" y="1706943"/>
            <a:ext cx="2122556" cy="2830074"/>
          </a:xfrm>
          <a:prstGeom prst="rect">
            <a:avLst/>
          </a:prstGeom>
        </p:spPr>
      </p:pic>
      <p:sp>
        <p:nvSpPr>
          <p:cNvPr id="20" name="Owal 19">
            <a:extLst>
              <a:ext uri="{FF2B5EF4-FFF2-40B4-BE49-F238E27FC236}">
                <a16:creationId xmlns:a16="http://schemas.microsoft.com/office/drawing/2014/main" id="{BA5CBBFD-2D8E-7E9F-E2BD-E567064F8410}"/>
              </a:ext>
            </a:extLst>
          </p:cNvPr>
          <p:cNvSpPr/>
          <p:nvPr/>
        </p:nvSpPr>
        <p:spPr>
          <a:xfrm>
            <a:off x="962927" y="2534191"/>
            <a:ext cx="732202" cy="835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0F86A55-24C6-1858-1554-670AF21D5C3D}"/>
              </a:ext>
            </a:extLst>
          </p:cNvPr>
          <p:cNvSpPr txBox="1"/>
          <p:nvPr/>
        </p:nvSpPr>
        <p:spPr>
          <a:xfrm>
            <a:off x="202503" y="4743731"/>
            <a:ext cx="42551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Źle zamknięty cylinder roboczy</a:t>
            </a:r>
          </a:p>
          <a:p>
            <a:r>
              <a:rPr lang="pl-PL" b="1" dirty="0">
                <a:solidFill>
                  <a:srgbClr val="FF0000"/>
                </a:solidFill>
              </a:rPr>
              <a:t>sterujący klapami wewnętrznymi</a:t>
            </a:r>
          </a:p>
          <a:p>
            <a:r>
              <a:rPr lang="pl-PL" b="1" dirty="0">
                <a:solidFill>
                  <a:srgbClr val="FF0000"/>
                </a:solidFill>
              </a:rPr>
              <a:t>widać wytartą pracującą część tłoka </a:t>
            </a:r>
          </a:p>
        </p:txBody>
      </p:sp>
      <p:pic>
        <p:nvPicPr>
          <p:cNvPr id="27" name="Obraz 26" descr="Obraz zawierający sprzęt&#10;&#10;Opis wygenerowany automatycznie">
            <a:extLst>
              <a:ext uri="{FF2B5EF4-FFF2-40B4-BE49-F238E27FC236}">
                <a16:creationId xmlns:a16="http://schemas.microsoft.com/office/drawing/2014/main" id="{D635A2FC-954A-7F46-1BAA-0593CD0CD5F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9" y="1639765"/>
            <a:ext cx="4849927" cy="3637445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80A2E72-16F4-1F1C-DEC2-4D0337101CD6}"/>
              </a:ext>
            </a:extLst>
          </p:cNvPr>
          <p:cNvSpPr txBox="1"/>
          <p:nvPr/>
        </p:nvSpPr>
        <p:spPr>
          <a:xfrm>
            <a:off x="5076724" y="1011335"/>
            <a:ext cx="56690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Poprawnie zamknięte klapy wewnętrzne – widok na </a:t>
            </a:r>
            <a:r>
              <a:rPr lang="pl-PL" b="1" dirty="0" err="1">
                <a:solidFill>
                  <a:srgbClr val="FF0000"/>
                </a:solidFill>
              </a:rPr>
              <a:t>opórki</a:t>
            </a:r>
            <a:r>
              <a:rPr lang="pl-PL" b="1" dirty="0">
                <a:solidFill>
                  <a:srgbClr val="FF0000"/>
                </a:solidFill>
              </a:rPr>
              <a:t> zabezpieczające z kanału warsztatowego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19C857E0-7C98-D308-BF62-900A3E460122}"/>
              </a:ext>
            </a:extLst>
          </p:cNvPr>
          <p:cNvSpPr/>
          <p:nvPr/>
        </p:nvSpPr>
        <p:spPr>
          <a:xfrm>
            <a:off x="9695758" y="3322258"/>
            <a:ext cx="732202" cy="835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3CA1B394-F2D1-8F63-A1BF-997C30DE4969}"/>
              </a:ext>
            </a:extLst>
          </p:cNvPr>
          <p:cNvSpPr/>
          <p:nvPr/>
        </p:nvSpPr>
        <p:spPr>
          <a:xfrm>
            <a:off x="6948322" y="2416746"/>
            <a:ext cx="1372120" cy="1912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0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  <p:bldP spid="20" grpId="0" animBg="1"/>
      <p:bldP spid="20" grpId="1" animBg="1"/>
      <p:bldP spid="21" grpId="0" animBg="1"/>
      <p:bldP spid="21" grpId="1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POWIETRZE W ZBIORNIKU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3437659" cy="3918375"/>
          </a:xfrm>
        </p:spPr>
        <p:txBody>
          <a:bodyPr/>
          <a:lstStyle/>
          <a:p>
            <a:pPr algn="ctr"/>
            <a:r>
              <a:rPr lang="pl-PL" dirty="0"/>
              <a:t>Należy zwrócić uwagę, czy ZBIORNIK SPRĘŻONEGO POWIETRZA został opróżniony oraz czy w układzie dźwigniowym nie brakuje zawleczek.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6" name="Obraz 5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39CE17B2-3240-42AC-2160-18AF929CE7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64" y="2611654"/>
            <a:ext cx="4708109" cy="3531081"/>
          </a:xfrm>
          <a:prstGeom prst="rect">
            <a:avLst/>
          </a:prstGeom>
        </p:spPr>
      </p:pic>
      <p:pic>
        <p:nvPicPr>
          <p:cNvPr id="3" name="Obraz 2" descr="Obraz zawierający zewnętrzne, niebo, pociąg, ciągnięcie&#10;&#10;Opis wygenerowany automatycznie">
            <a:extLst>
              <a:ext uri="{FF2B5EF4-FFF2-40B4-BE49-F238E27FC236}">
                <a16:creationId xmlns:a16="http://schemas.microsoft.com/office/drawing/2014/main" id="{94EECB2F-E7CB-7C5E-B8DE-E1D3A48B1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05" y="1505483"/>
            <a:ext cx="2911439" cy="2183580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81EB94D7-59FD-8C47-1C87-D847520A9EBD}"/>
              </a:ext>
            </a:extLst>
          </p:cNvPr>
          <p:cNvCxnSpPr>
            <a:cxnSpLocks/>
          </p:cNvCxnSpPr>
          <p:nvPr/>
        </p:nvCxnSpPr>
        <p:spPr>
          <a:xfrm>
            <a:off x="3345873" y="3889688"/>
            <a:ext cx="3696953" cy="847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D96FF4-1367-8126-D48E-B33012D6D439}"/>
              </a:ext>
            </a:extLst>
          </p:cNvPr>
          <p:cNvSpPr txBox="1"/>
          <p:nvPr/>
        </p:nvSpPr>
        <p:spPr>
          <a:xfrm>
            <a:off x="1880755" y="3543300"/>
            <a:ext cx="17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Zawór spustowy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587E801-3A87-C122-BB44-9B8E5B7DC3C7}"/>
              </a:ext>
            </a:extLst>
          </p:cNvPr>
          <p:cNvSpPr/>
          <p:nvPr/>
        </p:nvSpPr>
        <p:spPr>
          <a:xfrm>
            <a:off x="7115290" y="4521319"/>
            <a:ext cx="713346" cy="714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rafika 1" descr="Podkładka — zaznaczone kontur">
            <a:hlinkClick r:id="rId4" action="ppaction://hlinksldjump"/>
            <a:extLst>
              <a:ext uri="{FF2B5EF4-FFF2-40B4-BE49-F238E27FC236}">
                <a16:creationId xmlns:a16="http://schemas.microsoft.com/office/drawing/2014/main" id="{840AE76B-D51F-DAFF-3ED5-00CAD62C0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7" action="ppaction://hlinksldjump"/>
            <a:extLst>
              <a:ext uri="{FF2B5EF4-FFF2-40B4-BE49-F238E27FC236}">
                <a16:creationId xmlns:a16="http://schemas.microsoft.com/office/drawing/2014/main" id="{19C23588-ED51-CF1E-A001-2F7B40B80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80159F92-CF14-FAC3-422D-FC8F27BCC42B}"/>
              </a:ext>
            </a:extLst>
          </p:cNvPr>
          <p:cNvSpPr/>
          <p:nvPr/>
        </p:nvSpPr>
        <p:spPr>
          <a:xfrm>
            <a:off x="5104753" y="2035898"/>
            <a:ext cx="401100" cy="4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91C270C-D4A7-2ED9-EEDE-D98352DE95CC}"/>
              </a:ext>
            </a:extLst>
          </p:cNvPr>
          <p:cNvCxnSpPr>
            <a:cxnSpLocks/>
          </p:cNvCxnSpPr>
          <p:nvPr/>
        </p:nvCxnSpPr>
        <p:spPr>
          <a:xfrm flipV="1">
            <a:off x="4200525" y="2363821"/>
            <a:ext cx="741126" cy="350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5CC04D1-6669-42B7-8CD6-E4AACE51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Obsługa rozładunku wagonu</a:t>
            </a:r>
          </a:p>
        </p:txBody>
      </p:sp>
      <p:sp>
        <p:nvSpPr>
          <p:cNvPr id="23" name="Symbol zastępczy tekstu 22">
            <a:extLst>
              <a:ext uri="{FF2B5EF4-FFF2-40B4-BE49-F238E27FC236}">
                <a16:creationId xmlns:a16="http://schemas.microsoft.com/office/drawing/2014/main" id="{6501352A-C755-4FC4-8B9C-B5951DA15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/>
              <a:t>instrukcja dla BRYGADY ROZŁADUNKOWEJ</a:t>
            </a:r>
          </a:p>
        </p:txBody>
      </p:sp>
    </p:spTree>
    <p:extLst>
      <p:ext uri="{BB962C8B-B14F-4D97-AF65-F5344CB8AC3E}">
        <p14:creationId xmlns:p14="http://schemas.microsoft.com/office/powerpoint/2010/main" val="10824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odbezpieczyć i otworzyć wagon</a:t>
            </a:r>
            <a:br>
              <a:rPr lang="pl-PL" dirty="0"/>
            </a:br>
            <a:r>
              <a:rPr lang="pl-PL" dirty="0"/>
              <a:t>	BUDOWA UKŁADU ROBOCZEGO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5" y="1825200"/>
            <a:ext cx="9129279" cy="425730"/>
          </a:xfrm>
        </p:spPr>
        <p:txBody>
          <a:bodyPr/>
          <a:lstStyle/>
          <a:p>
            <a:pPr indent="0"/>
            <a:r>
              <a:rPr lang="pl-PL" dirty="0"/>
              <a:t>Na wagonie znajduje się sieć robocza składająca się między innymi z następujących elementów:</a:t>
            </a:r>
          </a:p>
          <a:p>
            <a:pPr indent="0"/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EBA3A24-81FD-2C07-D203-CD28D79A60B9}"/>
              </a:ext>
            </a:extLst>
          </p:cNvPr>
          <p:cNvSpPr txBox="1"/>
          <p:nvPr/>
        </p:nvSpPr>
        <p:spPr>
          <a:xfrm>
            <a:off x="720000" y="2539575"/>
            <a:ext cx="40448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pl-PL" sz="1600" dirty="0"/>
              <a:t>PNEUMATYKA: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Sprzęg zasilający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Kurek końcowy układu roboczego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Przewody powietrzne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Dźwignie sterownicze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Zawory trójdrożne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Zawór zwrotny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Zawór odcinający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Zawór spustowy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Zbiornik sprężonego powietrza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Cylindry robocze</a:t>
            </a:r>
          </a:p>
        </p:txBody>
      </p:sp>
      <p:pic>
        <p:nvPicPr>
          <p:cNvPr id="4" name="Obraz 3" descr="Obraz zawierający podłoże, zewnętrzne, transport, kufer&#10;&#10;Opis wygenerowany automatycznie">
            <a:extLst>
              <a:ext uri="{FF2B5EF4-FFF2-40B4-BE49-F238E27FC236}">
                <a16:creationId xmlns:a16="http://schemas.microsoft.com/office/drawing/2014/main" id="{48584EFE-50C1-14A8-BEB5-52DE1B08BA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0" y="2297254"/>
            <a:ext cx="1376862" cy="1835816"/>
          </a:xfrm>
          <a:prstGeom prst="rect">
            <a:avLst/>
          </a:prstGeom>
        </p:spPr>
      </p:pic>
      <p:pic>
        <p:nvPicPr>
          <p:cNvPr id="6" name="Obraz 5" descr="Obraz zawierający tekst, stare, obiekt na zewnątrz, brudne&#10;&#10;Opis wygenerowany automatycznie">
            <a:extLst>
              <a:ext uri="{FF2B5EF4-FFF2-40B4-BE49-F238E27FC236}">
                <a16:creationId xmlns:a16="http://schemas.microsoft.com/office/drawing/2014/main" id="{C8FC2265-C45F-0531-36C8-D7A33E9EDD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8" y="2290610"/>
            <a:ext cx="1366860" cy="1822480"/>
          </a:xfrm>
          <a:prstGeom prst="rect">
            <a:avLst/>
          </a:prstGeom>
        </p:spPr>
      </p:pic>
      <p:pic>
        <p:nvPicPr>
          <p:cNvPr id="8" name="Obraz 7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0C7291E5-79F2-A2A7-94A4-00A07276EC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0" y="4201464"/>
            <a:ext cx="1212250" cy="1616334"/>
          </a:xfrm>
          <a:prstGeom prst="rect">
            <a:avLst/>
          </a:prstGeom>
        </p:spPr>
      </p:pic>
      <p:pic>
        <p:nvPicPr>
          <p:cNvPr id="10" name="Obraz 9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430D40E7-8BF3-753B-752B-D0A18773E5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4" y="4147598"/>
            <a:ext cx="2226933" cy="1670200"/>
          </a:xfrm>
          <a:prstGeom prst="rect">
            <a:avLst/>
          </a:prstGeom>
        </p:spPr>
      </p:pic>
      <p:pic>
        <p:nvPicPr>
          <p:cNvPr id="12" name="Obraz 11" descr="Obraz zawierający zewnętrzne&#10;&#10;Opis wygenerowany automatycznie">
            <a:extLst>
              <a:ext uri="{FF2B5EF4-FFF2-40B4-BE49-F238E27FC236}">
                <a16:creationId xmlns:a16="http://schemas.microsoft.com/office/drawing/2014/main" id="{3435BA4C-E356-6A52-C2EE-D706AE4707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13" y="2244120"/>
            <a:ext cx="2449617" cy="183721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ECDD6F-97C4-727E-E985-ACB1E5E8B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49" y="4176717"/>
            <a:ext cx="2188109" cy="1641081"/>
          </a:xfrm>
          <a:prstGeom prst="rect">
            <a:avLst/>
          </a:prstGeom>
        </p:spPr>
      </p:pic>
      <p:pic>
        <p:nvPicPr>
          <p:cNvPr id="19" name="Obraz 18" descr="Obraz zawierający zewnętrzne, transport&#10;&#10;Opis wygenerowany automatycznie">
            <a:extLst>
              <a:ext uri="{FF2B5EF4-FFF2-40B4-BE49-F238E27FC236}">
                <a16:creationId xmlns:a16="http://schemas.microsoft.com/office/drawing/2014/main" id="{5A986DA8-90D8-A0D5-BCA0-8A90B1DE66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98" y="3529012"/>
            <a:ext cx="1557540" cy="116815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543CB7C-BB0E-3893-A2AC-A0A96EA8E0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82" y="5064009"/>
            <a:ext cx="1557540" cy="1168155"/>
          </a:xfrm>
          <a:prstGeom prst="rect">
            <a:avLst/>
          </a:prstGeom>
        </p:spPr>
      </p:pic>
      <p:pic>
        <p:nvPicPr>
          <p:cNvPr id="3" name="Grafika 2" descr="Podkładka — zaznaczone kontur">
            <a:hlinkClick r:id="rId10" action="ppaction://hlinksldjump"/>
            <a:extLst>
              <a:ext uri="{FF2B5EF4-FFF2-40B4-BE49-F238E27FC236}">
                <a16:creationId xmlns:a16="http://schemas.microsoft.com/office/drawing/2014/main" id="{33AF8E54-16C4-6180-8E30-402648A23F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5" name="Grafika 4" descr="Podkładka — zaznaczone kontur">
            <a:hlinkClick r:id="rId13" action="ppaction://hlinksldjump"/>
            <a:extLst>
              <a:ext uri="{FF2B5EF4-FFF2-40B4-BE49-F238E27FC236}">
                <a16:creationId xmlns:a16="http://schemas.microsoft.com/office/drawing/2014/main" id="{58C60FEB-2B36-4D2C-4FBB-B2DC90E5DE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odbezpieczyć i otworzyć wagon</a:t>
            </a:r>
            <a:br>
              <a:rPr lang="pl-PL" dirty="0"/>
            </a:br>
            <a:r>
              <a:rPr lang="pl-PL" dirty="0"/>
              <a:t>	PODŁĄCZENIE PRZEWODU ZASILAJĄCEGO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4889789" cy="3918375"/>
          </a:xfrm>
        </p:spPr>
        <p:txBody>
          <a:bodyPr/>
          <a:lstStyle/>
          <a:p>
            <a:pPr indent="0"/>
            <a:r>
              <a:rPr lang="pl-PL" dirty="0"/>
              <a:t>Do wagonu należy podłączyć sprężone powietrze.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Na wagonie znajdują się dwie sieci pneumatyczne.</a:t>
            </a:r>
            <a:br>
              <a:rPr lang="pl-PL" dirty="0"/>
            </a:br>
            <a:endParaRPr lang="pl-PL" dirty="0"/>
          </a:p>
          <a:p>
            <a:pPr indent="0"/>
            <a:r>
              <a:rPr lang="pl-PL" dirty="0"/>
              <a:t>Łatwo odróżnić je od siebie ponieważ są one oznaczone różnymi kolorami: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sieć robocza – żółta główka sprzęgu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sieć hamulcowa – czerwona główka sprzęgu</a:t>
            </a:r>
          </a:p>
          <a:p>
            <a:pPr indent="0"/>
            <a:endParaRPr lang="pl-PL" dirty="0"/>
          </a:p>
          <a:p>
            <a:pPr indent="0"/>
            <a:r>
              <a:rPr lang="pl-PL" dirty="0"/>
              <a:t>Wagony łączymy kolejnymi sprzęgami zasilającymi i otwieramy kurki końcowe.</a:t>
            </a:r>
          </a:p>
          <a:p>
            <a:pPr indent="0"/>
            <a:endParaRPr lang="pl-PL" dirty="0"/>
          </a:p>
          <a:p>
            <a:pPr indent="0"/>
            <a:r>
              <a:rPr lang="pl-PL" b="1" dirty="0"/>
              <a:t>Połączenie musi być szczelne.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13" name="Obraz 12" descr="Obraz zawierający zewnętrzne, podłoże, silnik&#10;&#10;Opis wygenerowany automatycznie">
            <a:extLst>
              <a:ext uri="{FF2B5EF4-FFF2-40B4-BE49-F238E27FC236}">
                <a16:creationId xmlns:a16="http://schemas.microsoft.com/office/drawing/2014/main" id="{3A1DA77F-5585-15E1-5193-74F8EC42C7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24" y="1998141"/>
            <a:ext cx="5324253" cy="3993190"/>
          </a:xfrm>
          <a:prstGeom prst="rect">
            <a:avLst/>
          </a:prstGeom>
        </p:spPr>
      </p:pic>
      <p:pic>
        <p:nvPicPr>
          <p:cNvPr id="2" name="Grafika 1" descr="Podkładka — zaznaczone kontur">
            <a:hlinkClick r:id="rId3" action="ppaction://hlinksldjump"/>
            <a:extLst>
              <a:ext uri="{FF2B5EF4-FFF2-40B4-BE49-F238E27FC236}">
                <a16:creationId xmlns:a16="http://schemas.microsoft.com/office/drawing/2014/main" id="{B64CCC15-5CD3-A263-DFD0-6A0A96DEC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6" action="ppaction://hlinksldjump"/>
            <a:extLst>
              <a:ext uri="{FF2B5EF4-FFF2-40B4-BE49-F238E27FC236}">
                <a16:creationId xmlns:a16="http://schemas.microsoft.com/office/drawing/2014/main" id="{BD0975C9-B953-AADE-A2A6-75D463E82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odbezpieczyć i otworzyć wagon</a:t>
            </a:r>
            <a:br>
              <a:rPr lang="pl-PL" dirty="0"/>
            </a:br>
            <a:r>
              <a:rPr lang="pl-PL" dirty="0"/>
              <a:t>	WŁĄCZENIE UKŁADU PNEMATYCZNEGO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4889789" cy="39183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Zamykamy zawór spustowy przy dużym zbiorniku powietrza.</a:t>
            </a:r>
          </a:p>
          <a:p>
            <a:pPr indent="0"/>
            <a:r>
              <a:rPr lang="pl-PL" sz="1200" i="1" dirty="0"/>
              <a:t>	Ustawiamy rączkę zaworu w pozycji poziomej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Otwieramy zawór odcinający przed dużym zbiornikiem</a:t>
            </a:r>
          </a:p>
          <a:p>
            <a:pPr indent="0"/>
            <a:r>
              <a:rPr lang="pl-PL" sz="1200" i="1" dirty="0"/>
              <a:t>	Ustawiamy rączkę zaworu w pozycji poziomej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Odbezpieczamy dźwignie sterujące z każdej strony wagonu</a:t>
            </a:r>
          </a:p>
          <a:p>
            <a:pPr indent="0"/>
            <a:r>
              <a:rPr lang="pl-PL" dirty="0"/>
              <a:t>	</a:t>
            </a:r>
            <a:r>
              <a:rPr lang="pl-PL" sz="1200" i="1" dirty="0"/>
              <a:t>Przesuwamy zasuwkę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Przestawiamy dźwignię ZASILANIE w pozycję WŁĄCZONE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indent="0"/>
            <a:endParaRPr lang="pl-PL" dirty="0"/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1D7D2F-2365-B101-00F1-B044CCCD3B13}"/>
              </a:ext>
            </a:extLst>
          </p:cNvPr>
          <p:cNvSpPr txBox="1"/>
          <p:nvPr/>
        </p:nvSpPr>
        <p:spPr>
          <a:xfrm>
            <a:off x="1119620" y="48021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Układ dźwigniowy z jednej strony jest lustrzanym odbiciem drugiej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BDCA1E-CDE5-AE16-FAD2-F7506AC435C2}"/>
              </a:ext>
            </a:extLst>
          </p:cNvPr>
          <p:cNvSpPr txBox="1"/>
          <p:nvPr/>
        </p:nvSpPr>
        <p:spPr>
          <a:xfrm>
            <a:off x="687404" y="531412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Należy odpowiednio długo poczekać aż układ dobrze napełni się powietrzem – spowoduje to wyluzowanie śruby regulacyjnej.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B48B7D2-6BA8-D639-FB67-6AD815A57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09" y="1654281"/>
            <a:ext cx="2257356" cy="1693017"/>
          </a:xfrm>
          <a:prstGeom prst="rect">
            <a:avLst/>
          </a:prstGeom>
        </p:spPr>
      </p:pic>
      <p:pic>
        <p:nvPicPr>
          <p:cNvPr id="17" name="Obraz 16" descr="Obraz zawierający stare&#10;&#10;Opis wygenerowany automatycznie">
            <a:extLst>
              <a:ext uri="{FF2B5EF4-FFF2-40B4-BE49-F238E27FC236}">
                <a16:creationId xmlns:a16="http://schemas.microsoft.com/office/drawing/2014/main" id="{15F3C213-6D35-5200-A6C0-47517FAE2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09" y="1654281"/>
            <a:ext cx="2520168" cy="1890126"/>
          </a:xfrm>
          <a:prstGeom prst="rect">
            <a:avLst/>
          </a:prstGeom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9C3092C2-E902-2318-A8D9-2C39DF8938CA}"/>
              </a:ext>
            </a:extLst>
          </p:cNvPr>
          <p:cNvCxnSpPr>
            <a:cxnSpLocks/>
          </p:cNvCxnSpPr>
          <p:nvPr/>
        </p:nvCxnSpPr>
        <p:spPr>
          <a:xfrm flipH="1">
            <a:off x="9411288" y="2977895"/>
            <a:ext cx="669815" cy="2171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Obraz zawierający transport, zewnętrzne, pojazd wojskowy&#10;&#10;Opis wygenerowany automatycznie">
            <a:extLst>
              <a:ext uri="{FF2B5EF4-FFF2-40B4-BE49-F238E27FC236}">
                <a16:creationId xmlns:a16="http://schemas.microsoft.com/office/drawing/2014/main" id="{E9A59947-A453-A6B5-3CF2-8B4C7969C1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742208"/>
            <a:ext cx="3049883" cy="2287412"/>
          </a:xfrm>
          <a:prstGeom prst="rect">
            <a:avLst/>
          </a:prstGeom>
        </p:spPr>
      </p:pic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9AD0EAB8-39A6-C3CC-6F61-66462B33607C}"/>
              </a:ext>
            </a:extLst>
          </p:cNvPr>
          <p:cNvCxnSpPr>
            <a:cxnSpLocks/>
          </p:cNvCxnSpPr>
          <p:nvPr/>
        </p:nvCxnSpPr>
        <p:spPr>
          <a:xfrm>
            <a:off x="9034499" y="4251329"/>
            <a:ext cx="0" cy="6345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31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A5A07A44-9EB0-6442-7139-DB72A3661F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41" y="4751930"/>
            <a:ext cx="1394628" cy="1045971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6" action="ppaction://hlinksldjump"/>
            <a:extLst>
              <a:ext uri="{FF2B5EF4-FFF2-40B4-BE49-F238E27FC236}">
                <a16:creationId xmlns:a16="http://schemas.microsoft.com/office/drawing/2014/main" id="{B57373B4-E68A-6E3E-C742-B5BE77EC5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5" name="Grafika 4" descr="Podkładka — zaznaczone kontur">
            <a:hlinkClick r:id="rId9" action="ppaction://hlinksldjump"/>
            <a:extLst>
              <a:ext uri="{FF2B5EF4-FFF2-40B4-BE49-F238E27FC236}">
                <a16:creationId xmlns:a16="http://schemas.microsoft.com/office/drawing/2014/main" id="{106A09F4-A327-BE5C-CF2E-78B11DB3C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AF97122-EEC6-DF06-0ABD-11EADED124B4}"/>
              </a:ext>
            </a:extLst>
          </p:cNvPr>
          <p:cNvCxnSpPr>
            <a:cxnSpLocks/>
          </p:cNvCxnSpPr>
          <p:nvPr/>
        </p:nvCxnSpPr>
        <p:spPr>
          <a:xfrm>
            <a:off x="4360916" y="2486413"/>
            <a:ext cx="2380352" cy="3151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5FD82895-29F6-17C4-8619-646EFF6AF1CD}"/>
              </a:ext>
            </a:extLst>
          </p:cNvPr>
          <p:cNvCxnSpPr>
            <a:cxnSpLocks/>
          </p:cNvCxnSpPr>
          <p:nvPr/>
        </p:nvCxnSpPr>
        <p:spPr>
          <a:xfrm flipV="1">
            <a:off x="4330785" y="2486413"/>
            <a:ext cx="1904884" cy="770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D768EBC7-F26C-31D0-D889-864B96FCA9E2}"/>
              </a:ext>
            </a:extLst>
          </p:cNvPr>
          <p:cNvCxnSpPr>
            <a:cxnSpLocks/>
          </p:cNvCxnSpPr>
          <p:nvPr/>
        </p:nvCxnSpPr>
        <p:spPr>
          <a:xfrm flipV="1">
            <a:off x="3355298" y="3115792"/>
            <a:ext cx="5895583" cy="878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B92E94C-A1DA-EAE4-3B7D-E407917EDCE4}"/>
              </a:ext>
            </a:extLst>
          </p:cNvPr>
          <p:cNvCxnSpPr>
            <a:cxnSpLocks/>
          </p:cNvCxnSpPr>
          <p:nvPr/>
        </p:nvCxnSpPr>
        <p:spPr>
          <a:xfrm>
            <a:off x="5372206" y="4491990"/>
            <a:ext cx="3314594" cy="145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5E732B13-A6A2-88F8-4FD8-1E83DF1E3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05" y="1436476"/>
            <a:ext cx="2718066" cy="2038549"/>
          </a:xfrm>
          <a:prstGeom prst="rect">
            <a:avLst/>
          </a:prstGeom>
        </p:spPr>
      </p:pic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odbezpieczyć i otworzyć wagon</a:t>
            </a:r>
            <a:br>
              <a:rPr lang="pl-PL" dirty="0"/>
            </a:br>
            <a:r>
              <a:rPr lang="pl-PL" dirty="0"/>
              <a:t>	ODBEZPIECZENIE BELKI DOZATORA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4889789" cy="391837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Najpierw odbezpieczamy </a:t>
            </a:r>
            <a:r>
              <a:rPr lang="pl-PL" b="1" dirty="0">
                <a:solidFill>
                  <a:srgbClr val="FF0000"/>
                </a:solidFill>
              </a:rPr>
              <a:t>haki podtrzymujące </a:t>
            </a:r>
            <a:r>
              <a:rPr lang="pl-PL" dirty="0">
                <a:solidFill>
                  <a:srgbClr val="162964"/>
                </a:solidFill>
              </a:rPr>
              <a:t>ramy boczne dozatora</a:t>
            </a:r>
          </a:p>
          <a:p>
            <a:pPr lvl="0" indent="0"/>
            <a:r>
              <a:rPr lang="pl-PL" sz="1200" i="1" dirty="0">
                <a:solidFill>
                  <a:srgbClr val="162964"/>
                </a:solidFill>
              </a:rPr>
              <a:t>Czynność polega na tym, że podnosimy zapadkę zabezpieczającą hak (w tym celu używamy młotka), a następnie zsuwamy hak i zostawiamy go po zewnętrznej stronie ramy dozatora</a:t>
            </a:r>
            <a:br>
              <a:rPr lang="pl-PL" dirty="0">
                <a:solidFill>
                  <a:srgbClr val="162964"/>
                </a:solidFill>
              </a:rPr>
            </a:br>
            <a:endParaRPr lang="pl-PL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W drugiej kolejności kręcimy </a:t>
            </a:r>
            <a:r>
              <a:rPr lang="pl-PL" b="1" dirty="0">
                <a:solidFill>
                  <a:srgbClr val="FF0000"/>
                </a:solidFill>
              </a:rPr>
              <a:t>śrubą regulacyjną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162964"/>
                </a:solidFill>
              </a:rPr>
              <a:t>i ustawiamy na jaką wysokość względem główki szyny ma opuścić się rama dozatora.</a:t>
            </a:r>
          </a:p>
          <a:p>
            <a:pPr lvl="0" indent="0"/>
            <a:r>
              <a:rPr lang="pl-PL" sz="1200" i="1" dirty="0">
                <a:solidFill>
                  <a:srgbClr val="162964"/>
                </a:solidFill>
              </a:rPr>
              <a:t>W pierwszej kolejności należy uderzyć młotkiem w ramiona śruby regulacyjnej w celu jej wyluzowania, a następnie śruba powinna dać się kręcić ręką</a:t>
            </a:r>
          </a:p>
          <a:p>
            <a:pPr lvl="0" indent="0"/>
            <a:r>
              <a:rPr lang="pl-PL" sz="1200" b="1" i="1" dirty="0">
                <a:solidFill>
                  <a:srgbClr val="FF0000"/>
                </a:solidFill>
              </a:rPr>
              <a:t>ŚRUBĘ ODKRĘCA SIĘ W PRAWĄ STRONĘ</a:t>
            </a:r>
            <a:br>
              <a:rPr lang="pl-PL" sz="1200" i="1" dirty="0">
                <a:solidFill>
                  <a:srgbClr val="162964"/>
                </a:solidFill>
              </a:rPr>
            </a:br>
            <a:br>
              <a:rPr lang="pl-PL" dirty="0">
                <a:solidFill>
                  <a:srgbClr val="162964"/>
                </a:solidFill>
              </a:rPr>
            </a:br>
            <a:endParaRPr lang="pl-PL" sz="1200" i="1" dirty="0">
              <a:solidFill>
                <a:srgbClr val="162964"/>
              </a:solidFill>
            </a:endParaRP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1D7D2F-2365-B101-00F1-B044CCCD3B13}"/>
              </a:ext>
            </a:extLst>
          </p:cNvPr>
          <p:cNvSpPr txBox="1"/>
          <p:nvPr/>
        </p:nvSpPr>
        <p:spPr>
          <a:xfrm>
            <a:off x="2587141" y="3102959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Kolejność ta jest bardzo istotna!!!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17E8C1-521B-9920-EFB3-C01D48611182}"/>
              </a:ext>
            </a:extLst>
          </p:cNvPr>
          <p:cNvSpPr txBox="1"/>
          <p:nvPr/>
        </p:nvSpPr>
        <p:spPr>
          <a:xfrm>
            <a:off x="6047841" y="68631"/>
            <a:ext cx="4680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Istnieje duże ryzyko scenariusza w którym po odbezpieczeniu haków rama dozatora </a:t>
            </a:r>
            <a:r>
              <a:rPr lang="pl-PL" sz="1200" b="1" i="1" dirty="0">
                <a:solidFill>
                  <a:srgbClr val="FF0000"/>
                </a:solidFill>
              </a:rPr>
              <a:t>gwałtownie spada</a:t>
            </a:r>
            <a:r>
              <a:rPr lang="pl-PL" sz="1200" i="1" dirty="0"/>
              <a:t>.</a:t>
            </a:r>
          </a:p>
          <a:p>
            <a:endParaRPr lang="pl-PL" sz="1200" i="1" dirty="0"/>
          </a:p>
          <a:p>
            <a:r>
              <a:rPr lang="pl-PL" sz="1200" i="1" dirty="0"/>
              <a:t>Mając to na uwadze należy zachować szczególną ostrożność i przy odbezpieczaniu haków </a:t>
            </a:r>
            <a:r>
              <a:rPr lang="pl-PL" sz="1200" b="1" i="1" dirty="0">
                <a:solidFill>
                  <a:srgbClr val="FF0000"/>
                </a:solidFill>
              </a:rPr>
              <a:t>odsunąć stopy spod belki dozatora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2BC593-F2FC-046D-BC4C-507139CF1100}"/>
              </a:ext>
            </a:extLst>
          </p:cNvPr>
          <p:cNvSpPr txBox="1"/>
          <p:nvPr/>
        </p:nvSpPr>
        <p:spPr>
          <a:xfrm>
            <a:off x="252141" y="5248537"/>
            <a:ext cx="441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Jeżeli układ jest dobrze napełniony powietrzem nie powinno to być </a:t>
            </a:r>
            <a:r>
              <a:rPr lang="pl-PL" sz="1200" b="1" i="1" dirty="0">
                <a:solidFill>
                  <a:srgbClr val="FF0000"/>
                </a:solidFill>
              </a:rPr>
              <a:t>trudne</a:t>
            </a:r>
            <a:r>
              <a:rPr lang="pl-PL" sz="1200" i="1" dirty="0">
                <a:solidFill>
                  <a:srgbClr val="FF0000"/>
                </a:solidFill>
              </a:rPr>
              <a:t>, jeżeli śruba wymaga użycia dużej siły należy</a:t>
            </a:r>
          </a:p>
          <a:p>
            <a:pPr algn="ctr"/>
            <a:r>
              <a:rPr lang="pl-PL" sz="1200" b="1" i="1" u="sng" dirty="0">
                <a:solidFill>
                  <a:srgbClr val="FF0000"/>
                </a:solidFill>
              </a:rPr>
              <a:t>POCZEKAĆ!!!</a:t>
            </a:r>
            <a:endParaRPr lang="pl-PL" sz="1200" b="1" i="1" dirty="0">
              <a:solidFill>
                <a:srgbClr val="FF0000"/>
              </a:solidFill>
            </a:endParaRPr>
          </a:p>
          <a:p>
            <a:r>
              <a:rPr lang="pl-PL" sz="1200" i="1" dirty="0">
                <a:solidFill>
                  <a:srgbClr val="FF0000"/>
                </a:solidFill>
              </a:rPr>
              <a:t>aż ciśnienie w układzie pneumatycznym wzrośnie.</a:t>
            </a:r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FBC5B7-0D94-D076-7A6D-28514F8A415B}"/>
              </a:ext>
            </a:extLst>
          </p:cNvPr>
          <p:cNvSpPr txBox="1"/>
          <p:nvPr/>
        </p:nvSpPr>
        <p:spPr>
          <a:xfrm>
            <a:off x="5958843" y="5867807"/>
            <a:ext cx="402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Ustawienie wskaźnika na </a:t>
            </a:r>
            <a:r>
              <a:rPr lang="pl-PL" sz="1200" b="1" i="1" dirty="0">
                <a:solidFill>
                  <a:srgbClr val="FF0000"/>
                </a:solidFill>
              </a:rPr>
              <a:t>-5</a:t>
            </a:r>
            <a:r>
              <a:rPr lang="pl-PL" sz="1200" i="1" dirty="0"/>
              <a:t> oznacza, że rama dozatora opuści się około </a:t>
            </a:r>
            <a:r>
              <a:rPr lang="pl-PL" sz="1200" b="1" i="1" dirty="0">
                <a:solidFill>
                  <a:srgbClr val="FF0000"/>
                </a:solidFill>
              </a:rPr>
              <a:t>5 cm </a:t>
            </a:r>
            <a:r>
              <a:rPr lang="pl-PL" sz="1200" i="1" dirty="0"/>
              <a:t>poniżej główki szyny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FA4268-0562-FAB6-2615-DB0F6B27D27E}"/>
              </a:ext>
            </a:extLst>
          </p:cNvPr>
          <p:cNvSpPr txBox="1"/>
          <p:nvPr/>
        </p:nvSpPr>
        <p:spPr>
          <a:xfrm>
            <a:off x="4662767" y="5036810"/>
            <a:ext cx="210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/>
              <a:t>Jeżeli pomimo poprawnie napełnionego układu pneumatycznego obsługa śruby nadal wymaga zbyt dużej siły należy ten fakt </a:t>
            </a:r>
            <a:r>
              <a:rPr lang="pl-PL" sz="800" b="1" i="1" dirty="0">
                <a:solidFill>
                  <a:srgbClr val="FF0000"/>
                </a:solidFill>
              </a:rPr>
              <a:t>zgłosić rewidentowi</a:t>
            </a:r>
            <a:r>
              <a:rPr lang="pl-PL" sz="800" i="1" dirty="0"/>
              <a:t>.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2ED9C8AD-66CA-CD69-F2DF-44ACA91B3032}"/>
              </a:ext>
            </a:extLst>
          </p:cNvPr>
          <p:cNvSpPr/>
          <p:nvPr/>
        </p:nvSpPr>
        <p:spPr>
          <a:xfrm>
            <a:off x="7741353" y="2177448"/>
            <a:ext cx="713346" cy="714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14C4B943-2585-6C09-74FE-8A36CB166737}"/>
              </a:ext>
            </a:extLst>
          </p:cNvPr>
          <p:cNvSpPr/>
          <p:nvPr/>
        </p:nvSpPr>
        <p:spPr>
          <a:xfrm>
            <a:off x="6783055" y="2117130"/>
            <a:ext cx="713346" cy="714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B0CA3EA-04ED-F47B-2F85-F77B859F0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06" y="1430007"/>
            <a:ext cx="2726692" cy="2045019"/>
          </a:xfrm>
          <a:prstGeom prst="rect">
            <a:avLst/>
          </a:prstGeom>
        </p:spPr>
      </p:pic>
      <p:pic>
        <p:nvPicPr>
          <p:cNvPr id="17" name="Obraz 16" descr="Obraz zawierający tekst, zewnętrzne, podłoże, niebieski&#10;&#10;Opis wygenerowany automatycznie">
            <a:extLst>
              <a:ext uri="{FF2B5EF4-FFF2-40B4-BE49-F238E27FC236}">
                <a16:creationId xmlns:a16="http://schemas.microsoft.com/office/drawing/2014/main" id="{7CF86E39-24F6-782B-A73A-24A6F9AA2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25" y="3682298"/>
            <a:ext cx="2799315" cy="209948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101FEEEC-2D53-F56F-D93C-AAE56AD2EA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540450"/>
            <a:ext cx="1959938" cy="2613251"/>
          </a:xfrm>
          <a:prstGeom prst="rect">
            <a:avLst/>
          </a:prstGeom>
        </p:spPr>
      </p:pic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D2059CC0-CC4E-B420-91A5-AA5A79C6F524}"/>
              </a:ext>
            </a:extLst>
          </p:cNvPr>
          <p:cNvCxnSpPr>
            <a:cxnSpLocks/>
          </p:cNvCxnSpPr>
          <p:nvPr/>
        </p:nvCxnSpPr>
        <p:spPr>
          <a:xfrm>
            <a:off x="10728001" y="5572074"/>
            <a:ext cx="6213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029F8102-0810-659B-BD9D-B148EF6FC6AA}"/>
              </a:ext>
            </a:extLst>
          </p:cNvPr>
          <p:cNvCxnSpPr>
            <a:cxnSpLocks/>
          </p:cNvCxnSpPr>
          <p:nvPr/>
        </p:nvCxnSpPr>
        <p:spPr>
          <a:xfrm>
            <a:off x="11423177" y="4359753"/>
            <a:ext cx="0" cy="6345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1DB7C262-D6A3-A119-6B78-6FC248BB7070}"/>
              </a:ext>
            </a:extLst>
          </p:cNvPr>
          <p:cNvCxnSpPr>
            <a:cxnSpLocks/>
          </p:cNvCxnSpPr>
          <p:nvPr/>
        </p:nvCxnSpPr>
        <p:spPr>
          <a:xfrm flipV="1">
            <a:off x="7496401" y="5075811"/>
            <a:ext cx="3402370" cy="822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 uiExpand="1" build="allAtOnce"/>
      <p:bldP spid="6" grpId="0"/>
      <p:bldP spid="7" grpId="0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odbezpieczyć i otworzyć wagon</a:t>
            </a:r>
            <a:br>
              <a:rPr lang="pl-PL" dirty="0"/>
            </a:br>
            <a:r>
              <a:rPr lang="pl-PL" dirty="0"/>
              <a:t>	OPUSZCZENIE DOZATORA I OTWORZENIE KLAP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4889789" cy="391837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Opuszczenie dozatora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Przestawiamy dźwignię sterującą dozatorem w położenie OTWARTE</a:t>
            </a:r>
            <a:br>
              <a:rPr lang="pl-PL" sz="1200" i="1" dirty="0">
                <a:solidFill>
                  <a:srgbClr val="162964"/>
                </a:solidFill>
              </a:rPr>
            </a:br>
            <a:endParaRPr lang="pl-PL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Otwarcie klap zewnętrznych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Przestawiamy dźwignię sterującą klapami zewnętrznymi w położenie OTWARTE</a:t>
            </a:r>
            <a:endParaRPr lang="pl-PL" sz="1200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200" i="1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Otwarcie klap wewnętrznych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Przestawiamy dźwignię sterującą klapami wewnętrznymi w położenie OTWARTE</a:t>
            </a:r>
            <a:endParaRPr lang="pl-PL" sz="1200" dirty="0">
              <a:solidFill>
                <a:srgbClr val="162964"/>
              </a:solidFill>
            </a:endParaRPr>
          </a:p>
          <a:p>
            <a:pPr lvl="0" indent="0"/>
            <a:br>
              <a:rPr lang="pl-PL" sz="1200" i="1" dirty="0">
                <a:solidFill>
                  <a:srgbClr val="162964"/>
                </a:solidFill>
              </a:rPr>
            </a:br>
            <a:br>
              <a:rPr lang="pl-PL" dirty="0">
                <a:solidFill>
                  <a:srgbClr val="162964"/>
                </a:solidFill>
              </a:rPr>
            </a:br>
            <a:endParaRPr lang="pl-PL" sz="1200" i="1" dirty="0">
              <a:solidFill>
                <a:srgbClr val="162964"/>
              </a:solidFill>
            </a:endParaRP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1D7D2F-2365-B101-00F1-B044CCCD3B13}"/>
              </a:ext>
            </a:extLst>
          </p:cNvPr>
          <p:cNvSpPr txBox="1"/>
          <p:nvPr/>
        </p:nvSpPr>
        <p:spPr>
          <a:xfrm>
            <a:off x="363024" y="4916092"/>
            <a:ext cx="282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Klapy nie otworzą się, jeżeli dozator nie jest opuszczony!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D749B4-D467-6E02-F940-B69DF0023386}"/>
              </a:ext>
            </a:extLst>
          </p:cNvPr>
          <p:cNvSpPr txBox="1"/>
          <p:nvPr/>
        </p:nvSpPr>
        <p:spPr>
          <a:xfrm>
            <a:off x="7425070" y="5130898"/>
            <a:ext cx="453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UWAGA: </a:t>
            </a:r>
            <a:r>
              <a:rPr lang="pl-PL" sz="1200" i="1" dirty="0"/>
              <a:t>Układ powinien być obsługiwany przez dwie osoby – każda osoba stoi po swojej stronie wagonu w celu nadzorowania pracy układu. Przestawienie dźwigni powinno być poprzedzone ustaleniem, czy nie ma przeciwskazań do przestawienia dźwigni.</a:t>
            </a:r>
          </a:p>
        </p:txBody>
      </p:sp>
      <p:pic>
        <p:nvPicPr>
          <p:cNvPr id="5" name="Obraz 4" descr="Obraz zawierający tekst, dach&#10;&#10;Opis wygenerowany automatycznie">
            <a:extLst>
              <a:ext uri="{FF2B5EF4-FFF2-40B4-BE49-F238E27FC236}">
                <a16:creationId xmlns:a16="http://schemas.microsoft.com/office/drawing/2014/main" id="{E5CBF033-2703-E856-FF20-80A233A196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5" y="1374558"/>
            <a:ext cx="1723486" cy="1292614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B0CC1723-D85B-9841-58E8-82CF25EED8F1}"/>
              </a:ext>
            </a:extLst>
          </p:cNvPr>
          <p:cNvCxnSpPr>
            <a:cxnSpLocks/>
          </p:cNvCxnSpPr>
          <p:nvPr/>
        </p:nvCxnSpPr>
        <p:spPr>
          <a:xfrm>
            <a:off x="6360918" y="1597688"/>
            <a:ext cx="0" cy="4114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podłoże, zewnętrzne, broń&#10;&#10;Opis wygenerowany automatycznie">
            <a:extLst>
              <a:ext uri="{FF2B5EF4-FFF2-40B4-BE49-F238E27FC236}">
                <a16:creationId xmlns:a16="http://schemas.microsoft.com/office/drawing/2014/main" id="{B2214BC9-F3D5-4900-CA81-96878DDAC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35" y="1335116"/>
            <a:ext cx="2482768" cy="1862076"/>
          </a:xfrm>
          <a:prstGeom prst="rect">
            <a:avLst/>
          </a:prstGeom>
        </p:spPr>
      </p:pic>
      <p:pic>
        <p:nvPicPr>
          <p:cNvPr id="16" name="Obraz 15" descr="Obraz zawierający zewnętrzne&#10;&#10;Opis wygenerowany automatycznie">
            <a:extLst>
              <a:ext uri="{FF2B5EF4-FFF2-40B4-BE49-F238E27FC236}">
                <a16:creationId xmlns:a16="http://schemas.microsoft.com/office/drawing/2014/main" id="{D7D2B9C4-8332-8269-6EC3-29FAC33265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19" y="2749964"/>
            <a:ext cx="1723485" cy="1292614"/>
          </a:xfrm>
          <a:prstGeom prst="rect">
            <a:avLst/>
          </a:prstGeom>
        </p:spPr>
      </p:pic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A2FC0E56-0C4A-7F9A-E335-68F799E12AB5}"/>
              </a:ext>
            </a:extLst>
          </p:cNvPr>
          <p:cNvCxnSpPr>
            <a:cxnSpLocks/>
          </p:cNvCxnSpPr>
          <p:nvPr/>
        </p:nvCxnSpPr>
        <p:spPr>
          <a:xfrm>
            <a:off x="6074173" y="2893925"/>
            <a:ext cx="0" cy="442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 descr="Obraz zawierający pociąg, tor, podłoże, zewnętrzne&#10;&#10;Opis wygenerowany automatycznie">
            <a:extLst>
              <a:ext uri="{FF2B5EF4-FFF2-40B4-BE49-F238E27FC236}">
                <a16:creationId xmlns:a16="http://schemas.microsoft.com/office/drawing/2014/main" id="{BE31AB60-BC10-C050-985F-9625A94729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53" y="3239987"/>
            <a:ext cx="2482767" cy="1862076"/>
          </a:xfrm>
          <a:prstGeom prst="rect">
            <a:avLst/>
          </a:prstGeom>
        </p:spPr>
      </p:pic>
      <p:pic>
        <p:nvPicPr>
          <p:cNvPr id="27" name="Obraz 26" descr="Obraz zawierający tekst&#10;&#10;Opis wygenerowany automatycznie">
            <a:extLst>
              <a:ext uri="{FF2B5EF4-FFF2-40B4-BE49-F238E27FC236}">
                <a16:creationId xmlns:a16="http://schemas.microsoft.com/office/drawing/2014/main" id="{BB0F8C46-75A2-72F8-F739-2D75922734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78" y="4518646"/>
            <a:ext cx="1217364" cy="1623152"/>
          </a:xfrm>
          <a:prstGeom prst="rect">
            <a:avLst/>
          </a:prstGeom>
        </p:spPr>
      </p:pic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9AED2753-046E-51F8-911F-8838C5E178B0}"/>
              </a:ext>
            </a:extLst>
          </p:cNvPr>
          <p:cNvCxnSpPr>
            <a:cxnSpLocks/>
          </p:cNvCxnSpPr>
          <p:nvPr/>
        </p:nvCxnSpPr>
        <p:spPr>
          <a:xfrm>
            <a:off x="4139299" y="4592573"/>
            <a:ext cx="0" cy="5327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az 33" descr="Obraz zawierający kamień, brudne, krok, cement&#10;&#10;Opis wygenerowany automatycznie">
            <a:extLst>
              <a:ext uri="{FF2B5EF4-FFF2-40B4-BE49-F238E27FC236}">
                <a16:creationId xmlns:a16="http://schemas.microsoft.com/office/drawing/2014/main" id="{B6B8DC3C-614F-A6FA-C292-2614DAC77B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65" y="4086247"/>
            <a:ext cx="1599341" cy="2132455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8" action="ppaction://hlinksldjump"/>
            <a:extLst>
              <a:ext uri="{FF2B5EF4-FFF2-40B4-BE49-F238E27FC236}">
                <a16:creationId xmlns:a16="http://schemas.microsoft.com/office/drawing/2014/main" id="{14703206-797B-38E2-3D0A-C8F7E64570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8" name="Grafika 7" descr="Podkładka — zaznaczone kontur">
            <a:hlinkClick r:id="rId11" action="ppaction://hlinksldjump"/>
            <a:extLst>
              <a:ext uri="{FF2B5EF4-FFF2-40B4-BE49-F238E27FC236}">
                <a16:creationId xmlns:a16="http://schemas.microsoft.com/office/drawing/2014/main" id="{EE6CB2F6-A0E7-8FB3-56D0-3ECB82F30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odbezpieczyć i otworzyć wagon</a:t>
            </a:r>
            <a:br>
              <a:rPr lang="pl-PL" dirty="0"/>
            </a:br>
            <a:r>
              <a:rPr lang="pl-PL" dirty="0"/>
              <a:t>	ROZŁADUNEK WAGONU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4889789" cy="39183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Rozładunek polega na wolnym przejeździe otwartego wagonu</a:t>
            </a:r>
          </a:p>
          <a:p>
            <a:pPr marL="361950" indent="0"/>
            <a:r>
              <a:rPr lang="pl-PL" sz="1200" i="1" dirty="0"/>
              <a:t>Instrukcja określa prędkość z jaką może poruszać się wagon w czasie rozładunku i jest to </a:t>
            </a:r>
            <a:r>
              <a:rPr lang="pl-PL" b="1" i="1" dirty="0">
                <a:solidFill>
                  <a:srgbClr val="FF0000"/>
                </a:solidFill>
              </a:rPr>
              <a:t>3 ÷ 5 km/h</a:t>
            </a:r>
            <a:br>
              <a:rPr lang="pl-PL" sz="1200" i="1" dirty="0"/>
            </a:br>
            <a:endParaRPr lang="pl-PL" dirty="0"/>
          </a:p>
          <a:p>
            <a:pPr indent="0"/>
            <a:br>
              <a:rPr lang="pl-PL" sz="1200" i="1" dirty="0"/>
            </a:br>
            <a:br>
              <a:rPr lang="pl-PL" dirty="0"/>
            </a:br>
            <a:endParaRPr lang="pl-PL" sz="1200" i="1" dirty="0"/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1D7D2F-2365-B101-00F1-B044CCCD3B13}"/>
              </a:ext>
            </a:extLst>
          </p:cNvPr>
          <p:cNvSpPr txBox="1"/>
          <p:nvPr/>
        </p:nvSpPr>
        <p:spPr>
          <a:xfrm>
            <a:off x="826510" y="36843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Wagon musi być rozładowany do końca</a:t>
            </a:r>
          </a:p>
          <a:p>
            <a:endParaRPr lang="pl-PL" sz="1200" i="1" dirty="0">
              <a:solidFill>
                <a:srgbClr val="FF0000"/>
              </a:solidFill>
            </a:endParaRPr>
          </a:p>
          <a:p>
            <a:endParaRPr lang="pl-PL" sz="1200" i="1" dirty="0">
              <a:solidFill>
                <a:srgbClr val="FF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FA4268-0562-FAB6-2615-DB0F6B27D27E}"/>
              </a:ext>
            </a:extLst>
          </p:cNvPr>
          <p:cNvSpPr txBox="1"/>
          <p:nvPr/>
        </p:nvSpPr>
        <p:spPr>
          <a:xfrm>
            <a:off x="826510" y="2967335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Należy zwrócić UWAGĘ, czy w czasie rozładunku wagon nie zahaczy o elementy infrastruktury lub o inne przeszkody.</a:t>
            </a:r>
          </a:p>
        </p:txBody>
      </p:sp>
      <p:pic>
        <p:nvPicPr>
          <p:cNvPr id="3" name="Grafika 2" descr="Podkładka — zaznaczone kontur">
            <a:hlinkClick r:id="rId2" action="ppaction://hlinksldjump"/>
            <a:extLst>
              <a:ext uri="{FF2B5EF4-FFF2-40B4-BE49-F238E27FC236}">
                <a16:creationId xmlns:a16="http://schemas.microsoft.com/office/drawing/2014/main" id="{EA5B151F-B7D1-6C4A-2E3A-2281DC9E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5" action="ppaction://hlinksldjump"/>
            <a:extLst>
              <a:ext uri="{FF2B5EF4-FFF2-40B4-BE49-F238E27FC236}">
                <a16:creationId xmlns:a16="http://schemas.microsoft.com/office/drawing/2014/main" id="{50BB3DFF-D7F7-E932-B9DD-7C961162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CD3F3176-7A7B-4673-9D59-60E02B2B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23" name="Symbol zastępczy zawartości 22">
            <a:extLst>
              <a:ext uri="{FF2B5EF4-FFF2-40B4-BE49-F238E27FC236}">
                <a16:creationId xmlns:a16="http://schemas.microsoft.com/office/drawing/2014/main" id="{CD3275CB-FAE6-4A85-9206-F1988ACE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0541"/>
            <a:ext cx="10800000" cy="3910159"/>
          </a:xfrm>
        </p:spPr>
        <p:txBody>
          <a:bodyPr/>
          <a:lstStyle/>
          <a:p>
            <a:r>
              <a:rPr lang="pl-PL" dirty="0"/>
              <a:t>Instrukcja dotyczy obsługi </a:t>
            </a:r>
            <a:r>
              <a:rPr lang="pl-PL" b="1" dirty="0"/>
              <a:t>UKŁADU ROBOCZEGO </a:t>
            </a:r>
            <a:r>
              <a:rPr lang="pl-PL" dirty="0"/>
              <a:t>w wagonach 411Vb. </a:t>
            </a:r>
          </a:p>
          <a:p>
            <a:endParaRPr lang="pl-PL" dirty="0"/>
          </a:p>
          <a:p>
            <a:r>
              <a:rPr lang="pl-PL" dirty="0"/>
              <a:t>Instrukcję podzielono na podrozdziały:</a:t>
            </a:r>
            <a:br>
              <a:rPr lang="pl-PL" dirty="0"/>
            </a:b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2" action="ppaction://hlinksldjump"/>
              </a:rPr>
              <a:t>Odprawianie wagonu</a:t>
            </a:r>
            <a:br>
              <a:rPr lang="pl-PL" dirty="0"/>
            </a:br>
            <a:r>
              <a:rPr lang="pl-PL" dirty="0"/>
              <a:t> 	</a:t>
            </a:r>
            <a:r>
              <a:rPr lang="pl-PL" i="1" dirty="0"/>
              <a:t>instrukcja dla REWIDENTA TABORU</a:t>
            </a:r>
            <a:br>
              <a:rPr lang="pl-PL" i="1" dirty="0"/>
            </a:br>
            <a:endParaRPr lang="pl-PL" i="1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3" action="ppaction://hlinksldjump"/>
              </a:rPr>
              <a:t>Obsługa rozładunku wagonu</a:t>
            </a:r>
            <a:br>
              <a:rPr lang="pl-PL" dirty="0"/>
            </a:br>
            <a:r>
              <a:rPr lang="pl-PL" dirty="0"/>
              <a:t>	</a:t>
            </a:r>
            <a:r>
              <a:rPr lang="pl-PL" i="1" dirty="0"/>
              <a:t>instrukcja dla BRYGADY ROZŁADUNKOWEJ</a:t>
            </a:r>
            <a:br>
              <a:rPr lang="pl-PL" i="1" dirty="0"/>
            </a:br>
            <a:endParaRPr lang="pl-PL" i="1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4" action="ppaction://hlinksldjump"/>
              </a:rPr>
              <a:t>Podręczna lista</a:t>
            </a:r>
            <a:br>
              <a:rPr lang="pl-PL" i="1" dirty="0"/>
            </a:br>
            <a:r>
              <a:rPr lang="pl-PL" i="1" dirty="0"/>
              <a:t>	</a:t>
            </a:r>
            <a:r>
              <a:rPr lang="pl-PL" dirty="0"/>
              <a:t> SPRAWDZENIE UKŁADU ROZŁADUNKOWEGO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5" action="ppaction://hlinksldjump"/>
              </a:rPr>
              <a:t>Podręczna lista</a:t>
            </a:r>
            <a:br>
              <a:rPr lang="pl-PL" dirty="0"/>
            </a:br>
            <a:r>
              <a:rPr lang="pl-PL" dirty="0"/>
              <a:t>	OBSŁUGA UKŁADU ROBOCZEGO</a:t>
            </a:r>
          </a:p>
        </p:txBody>
      </p: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7BD3025E-B3E7-4BB6-9C3F-E20020313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5" name="Symbol zastępczy numeru slajdu 24">
            <a:extLst>
              <a:ext uri="{FF2B5EF4-FFF2-40B4-BE49-F238E27FC236}">
                <a16:creationId xmlns:a16="http://schemas.microsoft.com/office/drawing/2014/main" id="{E1A2AAC0-FC81-4371-876C-E94E4081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t>2</a:t>
            </a:fld>
            <a:endParaRPr lang="pl-PL"/>
          </a:p>
        </p:txBody>
      </p:sp>
      <p:pic>
        <p:nvPicPr>
          <p:cNvPr id="3" name="Obraz 2" descr="Obraz zawierający niebo, zewnętrzne, trawa, pociąg&#10;&#10;Opis wygenerowany automatycznie">
            <a:extLst>
              <a:ext uri="{FF2B5EF4-FFF2-40B4-BE49-F238E27FC236}">
                <a16:creationId xmlns:a16="http://schemas.microsoft.com/office/drawing/2014/main" id="{D507ED1B-C8A0-A52D-B60E-B374C2E33A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4" y="1881198"/>
            <a:ext cx="3600436" cy="2700327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4" action="ppaction://hlinksldjump"/>
            <a:extLst>
              <a:ext uri="{FF2B5EF4-FFF2-40B4-BE49-F238E27FC236}">
                <a16:creationId xmlns:a16="http://schemas.microsoft.com/office/drawing/2014/main" id="{1E481269-9296-DA1A-DC6C-E190C6A78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2097" y="4124325"/>
            <a:ext cx="914400" cy="914400"/>
          </a:xfrm>
          <a:prstGeom prst="rect">
            <a:avLst/>
          </a:prstGeom>
        </p:spPr>
      </p:pic>
      <p:pic>
        <p:nvPicPr>
          <p:cNvPr id="5" name="Grafika 4" descr="Podkładka — zaznaczone kontur">
            <a:hlinkClick r:id="rId5" action="ppaction://hlinksldjump"/>
            <a:extLst>
              <a:ext uri="{FF2B5EF4-FFF2-40B4-BE49-F238E27FC236}">
                <a16:creationId xmlns:a16="http://schemas.microsoft.com/office/drawing/2014/main" id="{EC3B1B6E-3579-F4C6-3E99-63DB982455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5504" y="4793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sz="2400" b="1" dirty="0"/>
              <a:t>Jak zamknąć i zabezpieczyć wagon</a:t>
            </a:r>
            <a:br>
              <a:rPr lang="pl-PL" dirty="0"/>
            </a:br>
            <a:r>
              <a:rPr lang="pl-PL" dirty="0"/>
              <a:t>	ZAMKNIĘCIE KLAP I PODNIESIENIE DOZATORA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030" y="1649704"/>
            <a:ext cx="4889789" cy="391837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Zamknięcie klap wewnętrznych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Przestawiamy dźwignię sterującą klapami wewnętrznymi w położenie ZAMKNIĘTE</a:t>
            </a:r>
            <a:endParaRPr lang="pl-PL" sz="1200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200" i="1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Zamknięcie klap zewnętrznych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Przestawiamy dźwignię sterującą klapami zewnętrznymi w położenie ZAMKNIĘTE</a:t>
            </a:r>
            <a:br>
              <a:rPr lang="pl-PL" sz="1200" i="1" dirty="0">
                <a:solidFill>
                  <a:srgbClr val="162964"/>
                </a:solidFill>
              </a:rPr>
            </a:br>
            <a:endParaRPr lang="pl-PL" sz="1200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Podniesienie dozatora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Przestawiamy dźwignię sterującą dozatorem w położenie ZAMKNIĘTE</a:t>
            </a:r>
            <a:br>
              <a:rPr lang="pl-PL" sz="1200" i="1" dirty="0">
                <a:solidFill>
                  <a:srgbClr val="162964"/>
                </a:solidFill>
              </a:rPr>
            </a:br>
            <a:br>
              <a:rPr lang="pl-PL" dirty="0">
                <a:solidFill>
                  <a:srgbClr val="162964"/>
                </a:solidFill>
              </a:rPr>
            </a:br>
            <a:endParaRPr lang="pl-PL" sz="1200" i="1" dirty="0">
              <a:solidFill>
                <a:srgbClr val="162964"/>
              </a:solidFill>
            </a:endParaRP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1D7D2F-2365-B101-00F1-B044CCCD3B13}"/>
              </a:ext>
            </a:extLst>
          </p:cNvPr>
          <p:cNvSpPr txBox="1"/>
          <p:nvPr/>
        </p:nvSpPr>
        <p:spPr>
          <a:xfrm>
            <a:off x="233031" y="5038641"/>
            <a:ext cx="2366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Istotne jest aby w </a:t>
            </a:r>
            <a:r>
              <a:rPr lang="pl-PL" sz="1200" b="1" i="1" dirty="0">
                <a:solidFill>
                  <a:srgbClr val="FF0000"/>
                </a:solidFill>
              </a:rPr>
              <a:t>pierwszej kolejności</a:t>
            </a:r>
            <a:r>
              <a:rPr lang="pl-PL" sz="1200" i="1" dirty="0"/>
              <a:t> zamknąć klapy, a </a:t>
            </a:r>
            <a:r>
              <a:rPr lang="pl-PL" sz="1200" b="1" i="1" dirty="0">
                <a:solidFill>
                  <a:srgbClr val="FF0000"/>
                </a:solidFill>
              </a:rPr>
              <a:t>następnie</a:t>
            </a:r>
            <a:r>
              <a:rPr lang="pl-PL" sz="1200" i="1" dirty="0"/>
              <a:t> podnieść dozator</a:t>
            </a:r>
          </a:p>
          <a:p>
            <a:endParaRPr lang="pl-PL" sz="1200" i="1" dirty="0"/>
          </a:p>
          <a:p>
            <a:r>
              <a:rPr lang="pl-PL" sz="1200" i="1" dirty="0"/>
              <a:t>W przeciwnym wypadku klapy nie zamkną się do końca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FA4268-0562-FAB6-2615-DB0F6B27D27E}"/>
              </a:ext>
            </a:extLst>
          </p:cNvPr>
          <p:cNvSpPr txBox="1"/>
          <p:nvPr/>
        </p:nvSpPr>
        <p:spPr>
          <a:xfrm>
            <a:off x="7425070" y="5130898"/>
            <a:ext cx="453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UWAGA: </a:t>
            </a:r>
            <a:r>
              <a:rPr lang="pl-PL" sz="1200" i="1" dirty="0"/>
              <a:t>Układ powinien być obsługiwany przez dwie osoby – każda osoba stoi po swojej stronie wagonu w celu nadzorowania pracy układu. Przestawienie dźwigni powinno być poprzedzone ustaleniem, czy nie ma przeciwskazań do przestawienia dźwigni.</a:t>
            </a:r>
          </a:p>
        </p:txBody>
      </p:sp>
      <p:pic>
        <p:nvPicPr>
          <p:cNvPr id="4" name="Obraz 3" descr="Obraz zawierający zewnętrzne&#10;&#10;Opis wygenerowany automatycznie">
            <a:extLst>
              <a:ext uri="{FF2B5EF4-FFF2-40B4-BE49-F238E27FC236}">
                <a16:creationId xmlns:a16="http://schemas.microsoft.com/office/drawing/2014/main" id="{CA989259-F7A4-FDF6-B722-5206210B0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22" y="1420641"/>
            <a:ext cx="1922957" cy="1442217"/>
          </a:xfrm>
          <a:prstGeom prst="rect">
            <a:avLst/>
          </a:prstGeom>
        </p:spPr>
      </p:pic>
      <p:pic>
        <p:nvPicPr>
          <p:cNvPr id="14" name="Obraz 13" descr="Obraz zawierający budynek, zewnętrzne, podłoże, cement&#10;&#10;Opis wygenerowany automatycznie">
            <a:extLst>
              <a:ext uri="{FF2B5EF4-FFF2-40B4-BE49-F238E27FC236}">
                <a16:creationId xmlns:a16="http://schemas.microsoft.com/office/drawing/2014/main" id="{9238E142-6A7D-C580-63F5-B1656B2A33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00" y="1415251"/>
            <a:ext cx="1667079" cy="2222772"/>
          </a:xfrm>
          <a:prstGeom prst="rect">
            <a:avLst/>
          </a:prstGeom>
        </p:spPr>
      </p:pic>
      <p:pic>
        <p:nvPicPr>
          <p:cNvPr id="16" name="Obraz 15" descr="Obraz zawierający tekst, dach&#10;&#10;Opis wygenerowany automatycznie">
            <a:extLst>
              <a:ext uri="{FF2B5EF4-FFF2-40B4-BE49-F238E27FC236}">
                <a16:creationId xmlns:a16="http://schemas.microsoft.com/office/drawing/2014/main" id="{80128151-F83B-3813-1F96-175808DB6E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22" y="2915150"/>
            <a:ext cx="1974164" cy="1480623"/>
          </a:xfrm>
          <a:prstGeom prst="rect">
            <a:avLst/>
          </a:prstGeom>
        </p:spPr>
      </p:pic>
      <p:pic>
        <p:nvPicPr>
          <p:cNvPr id="23" name="Obraz 22" descr="Obraz zawierający zewnętrzne, brudne&#10;&#10;Opis wygenerowany automatycznie">
            <a:extLst>
              <a:ext uri="{FF2B5EF4-FFF2-40B4-BE49-F238E27FC236}">
                <a16:creationId xmlns:a16="http://schemas.microsoft.com/office/drawing/2014/main" id="{F564E1B4-6B7E-B9B0-E036-C7598CAF77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53" y="2478370"/>
            <a:ext cx="3201698" cy="2401274"/>
          </a:xfrm>
          <a:prstGeom prst="rect">
            <a:avLst/>
          </a:prstGeom>
        </p:spPr>
      </p:pic>
      <p:pic>
        <p:nvPicPr>
          <p:cNvPr id="28" name="Obraz 27" descr="Obraz zawierający transport, zewnętrzne, pojazd wojskowy&#10;&#10;Opis wygenerowany automatycznie">
            <a:extLst>
              <a:ext uri="{FF2B5EF4-FFF2-40B4-BE49-F238E27FC236}">
                <a16:creationId xmlns:a16="http://schemas.microsoft.com/office/drawing/2014/main" id="{AE4CF2E5-B239-8BFA-025C-270E8EFD5A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6" y="4467305"/>
            <a:ext cx="2239008" cy="1679256"/>
          </a:xfrm>
          <a:prstGeom prst="rect">
            <a:avLst/>
          </a:prstGeom>
        </p:spPr>
      </p:pic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56A26323-7658-262C-4BED-658249A51FFE}"/>
              </a:ext>
            </a:extLst>
          </p:cNvPr>
          <p:cNvCxnSpPr>
            <a:cxnSpLocks/>
          </p:cNvCxnSpPr>
          <p:nvPr/>
        </p:nvCxnSpPr>
        <p:spPr>
          <a:xfrm flipV="1">
            <a:off x="3809896" y="5220274"/>
            <a:ext cx="0" cy="6956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 descr="Obraz zawierający tekst, zewnętrzne, podłoże, niebieski&#10;&#10;Opis wygenerowany automatycznie">
            <a:extLst>
              <a:ext uri="{FF2B5EF4-FFF2-40B4-BE49-F238E27FC236}">
                <a16:creationId xmlns:a16="http://schemas.microsoft.com/office/drawing/2014/main" id="{E81B3EA6-994F-E1AD-DFE5-6C81F146D5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28" y="4450988"/>
            <a:ext cx="2239008" cy="1679256"/>
          </a:xfrm>
          <a:prstGeom prst="rect">
            <a:avLst/>
          </a:prstGeom>
        </p:spPr>
      </p:pic>
      <p:pic>
        <p:nvPicPr>
          <p:cNvPr id="3" name="Grafika 2" descr="Podkładka — zaznaczone kontur">
            <a:hlinkClick r:id="rId8" action="ppaction://hlinksldjump"/>
            <a:extLst>
              <a:ext uri="{FF2B5EF4-FFF2-40B4-BE49-F238E27FC236}">
                <a16:creationId xmlns:a16="http://schemas.microsoft.com/office/drawing/2014/main" id="{E6FFE39C-E893-A905-5FB3-8292288DB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6" name="Grafika 5" descr="Podkładka — zaznaczone kontur">
            <a:hlinkClick r:id="rId11" action="ppaction://hlinksldjump"/>
            <a:extLst>
              <a:ext uri="{FF2B5EF4-FFF2-40B4-BE49-F238E27FC236}">
                <a16:creationId xmlns:a16="http://schemas.microsoft.com/office/drawing/2014/main" id="{90A07EC1-EADD-BB8C-7EA8-A47BA501D7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70EBBA8-1D28-4840-5199-F577830F4ABF}"/>
              </a:ext>
            </a:extLst>
          </p:cNvPr>
          <p:cNvCxnSpPr>
            <a:cxnSpLocks/>
          </p:cNvCxnSpPr>
          <p:nvPr/>
        </p:nvCxnSpPr>
        <p:spPr>
          <a:xfrm flipV="1">
            <a:off x="5649245" y="3700163"/>
            <a:ext cx="0" cy="560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A6417F20-0758-1DB3-424A-E83DF2C7F071}"/>
              </a:ext>
            </a:extLst>
          </p:cNvPr>
          <p:cNvCxnSpPr>
            <a:cxnSpLocks/>
          </p:cNvCxnSpPr>
          <p:nvPr/>
        </p:nvCxnSpPr>
        <p:spPr>
          <a:xfrm flipV="1">
            <a:off x="5985690" y="2186946"/>
            <a:ext cx="0" cy="5465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zamknąć i zabezpieczyć wagon</a:t>
            </a:r>
            <a:br>
              <a:rPr lang="pl-PL" dirty="0"/>
            </a:br>
            <a:r>
              <a:rPr lang="pl-PL" dirty="0"/>
              <a:t>	ZABEZPIECZENIE BELKI DOZATORA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4889789" cy="391837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Podciągamy </a:t>
            </a:r>
            <a:r>
              <a:rPr lang="pl-PL" b="1" dirty="0">
                <a:solidFill>
                  <a:srgbClr val="FF0000"/>
                </a:solidFill>
              </a:rPr>
              <a:t>śrubę regulacyjną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rgbClr val="162964"/>
                </a:solidFill>
              </a:rPr>
              <a:t>i ustawiamy ją w pozycji POŁOŻENIE TRANSPORTOWE</a:t>
            </a:r>
          </a:p>
          <a:p>
            <a:pPr marL="358775" lvl="0" indent="0"/>
            <a:r>
              <a:rPr lang="pl-PL" sz="1200" i="1" dirty="0">
                <a:solidFill>
                  <a:srgbClr val="162964"/>
                </a:solidFill>
              </a:rPr>
              <a:t>Śrubę kręcimy w lewą stronę – na koniec należy lekko ją dociągnąć poprzez uderzenie młotkiem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200" i="1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Zabezpieczyć </a:t>
            </a:r>
            <a:r>
              <a:rPr lang="pl-PL" b="1" dirty="0">
                <a:solidFill>
                  <a:srgbClr val="FF0000"/>
                </a:solidFill>
              </a:rPr>
              <a:t>haki podtrzymujące </a:t>
            </a:r>
            <a:r>
              <a:rPr lang="pl-PL" dirty="0">
                <a:solidFill>
                  <a:srgbClr val="162964"/>
                </a:solidFill>
              </a:rPr>
              <a:t>ramy boczne dozatora</a:t>
            </a:r>
          </a:p>
          <a:p>
            <a:pPr marL="358775" lvl="0" indent="0"/>
            <a:r>
              <a:rPr lang="pl-PL" sz="1200" i="1" dirty="0">
                <a:solidFill>
                  <a:srgbClr val="162964"/>
                </a:solidFill>
              </a:rPr>
              <a:t>Haki zahaczyć o ostoję wagonu i zabezpieczyć</a:t>
            </a:r>
            <a:br>
              <a:rPr lang="pl-PL" sz="1200" dirty="0">
                <a:solidFill>
                  <a:srgbClr val="162964"/>
                </a:solidFill>
              </a:rPr>
            </a:br>
            <a:endParaRPr lang="pl-PL" sz="1200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200" i="1" dirty="0">
              <a:solidFill>
                <a:srgbClr val="162964"/>
              </a:solidFill>
            </a:endParaRP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2BC593-F2FC-046D-BC4C-507139CF1100}"/>
              </a:ext>
            </a:extLst>
          </p:cNvPr>
          <p:cNvSpPr txBox="1"/>
          <p:nvPr/>
        </p:nvSpPr>
        <p:spPr>
          <a:xfrm>
            <a:off x="602355" y="4323207"/>
            <a:ext cx="441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W przypadku zacięcia się układu nie należy wkładać rąk pomiędzy pracujące elementy – rama po odblokowaniu może gwałtownie ruszyć i zmiażdżyć kończyny.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FA4268-0562-FAB6-2615-DB0F6B27D27E}"/>
              </a:ext>
            </a:extLst>
          </p:cNvPr>
          <p:cNvSpPr txBox="1"/>
          <p:nvPr/>
        </p:nvSpPr>
        <p:spPr>
          <a:xfrm>
            <a:off x="4976057" y="5494198"/>
            <a:ext cx="656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Zgodnie z instrukcjami niesprawne wagony oznakować kartką Wzór K – „Nie Ładować”</a:t>
            </a:r>
          </a:p>
          <a:p>
            <a:r>
              <a:rPr lang="pl-PL" sz="1600" b="1" i="1" u="sng" dirty="0">
                <a:solidFill>
                  <a:srgbClr val="FF0000"/>
                </a:solidFill>
              </a:rPr>
              <a:t>Prosimy o niemalowanie sprayem po wagonach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F1FE38B-376E-A447-17AC-D8A0ED9E7D1B}"/>
              </a:ext>
            </a:extLst>
          </p:cNvPr>
          <p:cNvSpPr txBox="1"/>
          <p:nvPr/>
        </p:nvSpPr>
        <p:spPr>
          <a:xfrm>
            <a:off x="720001" y="5306936"/>
            <a:ext cx="453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Wszelkie usterki należy </a:t>
            </a:r>
            <a:r>
              <a:rPr lang="pl-PL" sz="1200" b="1" i="1" dirty="0">
                <a:solidFill>
                  <a:srgbClr val="FF0000"/>
                </a:solidFill>
              </a:rPr>
              <a:t>zgłosić rewidentowi</a:t>
            </a:r>
            <a:r>
              <a:rPr lang="pl-PL" sz="1200" i="1" dirty="0"/>
              <a:t>.</a:t>
            </a:r>
          </a:p>
        </p:txBody>
      </p:sp>
      <p:pic>
        <p:nvPicPr>
          <p:cNvPr id="4" name="Obraz 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3CD103CC-E312-CF68-95F5-39EA56C622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20" y="1803612"/>
            <a:ext cx="2549384" cy="3399179"/>
          </a:xfrm>
          <a:prstGeom prst="rect">
            <a:avLst/>
          </a:prstGeo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7F58EC7E-D008-8F2B-67D8-C674582A3A99}"/>
              </a:ext>
            </a:extLst>
          </p:cNvPr>
          <p:cNvCxnSpPr>
            <a:cxnSpLocks/>
          </p:cNvCxnSpPr>
          <p:nvPr/>
        </p:nvCxnSpPr>
        <p:spPr>
          <a:xfrm flipH="1">
            <a:off x="6547000" y="4805550"/>
            <a:ext cx="103312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2471245-1FEB-45CB-267E-2E06161C79EC}"/>
              </a:ext>
            </a:extLst>
          </p:cNvPr>
          <p:cNvCxnSpPr>
            <a:cxnSpLocks/>
          </p:cNvCxnSpPr>
          <p:nvPr/>
        </p:nvCxnSpPr>
        <p:spPr>
          <a:xfrm flipV="1">
            <a:off x="7309067" y="3210009"/>
            <a:ext cx="0" cy="9646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 descr="Obraz zawierający tekst, zewnętrzne, podłoże, niebieski&#10;&#10;Opis wygenerowany automatycznie">
            <a:extLst>
              <a:ext uri="{FF2B5EF4-FFF2-40B4-BE49-F238E27FC236}">
                <a16:creationId xmlns:a16="http://schemas.microsoft.com/office/drawing/2014/main" id="{3FACFEFD-9578-AFAE-731F-DBDDEC6301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7" y="3460581"/>
            <a:ext cx="2671891" cy="2003918"/>
          </a:xfrm>
          <a:prstGeom prst="rect">
            <a:avLst/>
          </a:prstGeom>
        </p:spPr>
      </p:pic>
      <p:pic>
        <p:nvPicPr>
          <p:cNvPr id="33" name="Obraz 32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C1D0A81F-B579-2212-1A48-AA7CBB774A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6" y="1353567"/>
            <a:ext cx="2674234" cy="2005676"/>
          </a:xfrm>
          <a:prstGeom prst="rect">
            <a:avLst/>
          </a:prstGeom>
        </p:spPr>
      </p:pic>
      <p:sp>
        <p:nvSpPr>
          <p:cNvPr id="27" name="Owal 26">
            <a:extLst>
              <a:ext uri="{FF2B5EF4-FFF2-40B4-BE49-F238E27FC236}">
                <a16:creationId xmlns:a16="http://schemas.microsoft.com/office/drawing/2014/main" id="{5C6B27D4-A456-BE28-2C76-D631E55F294B}"/>
              </a:ext>
            </a:extLst>
          </p:cNvPr>
          <p:cNvSpPr/>
          <p:nvPr/>
        </p:nvSpPr>
        <p:spPr>
          <a:xfrm>
            <a:off x="9623903" y="2091991"/>
            <a:ext cx="573702" cy="593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075B224C-8B31-AEB1-9242-74AA17E89835}"/>
              </a:ext>
            </a:extLst>
          </p:cNvPr>
          <p:cNvSpPr/>
          <p:nvPr/>
        </p:nvSpPr>
        <p:spPr>
          <a:xfrm>
            <a:off x="10660166" y="2144548"/>
            <a:ext cx="573702" cy="593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Grafika 1" descr="Podkładka — zaznaczone kontur">
            <a:hlinkClick r:id="rId5" action="ppaction://hlinksldjump"/>
            <a:extLst>
              <a:ext uri="{FF2B5EF4-FFF2-40B4-BE49-F238E27FC236}">
                <a16:creationId xmlns:a16="http://schemas.microsoft.com/office/drawing/2014/main" id="{F6394150-B954-063A-2FE8-26761D508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8" name="Grafika 7" descr="Podkładka — zaznaczone kontur">
            <a:hlinkClick r:id="rId8" action="ppaction://hlinksldjump"/>
            <a:extLst>
              <a:ext uri="{FF2B5EF4-FFF2-40B4-BE49-F238E27FC236}">
                <a16:creationId xmlns:a16="http://schemas.microsoft.com/office/drawing/2014/main" id="{DE119D8B-D399-4009-A693-169CAA73BE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Jak zamknąć i zabezpieczyć wagon</a:t>
            </a:r>
            <a:br>
              <a:rPr lang="pl-PL" dirty="0"/>
            </a:br>
            <a:r>
              <a:rPr lang="pl-PL" dirty="0"/>
              <a:t>	WYŁĄCZENIE UKŁADU PNEMATYCZNEGO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5447434" cy="391837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Przestawiamy dźwignię ZASILANIE w pozycję WYŁĄCZONE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W tym momencie wszystkie dźwignie sterujące powinny być w górze.</a:t>
            </a:r>
            <a:br>
              <a:rPr lang="pl-PL" dirty="0">
                <a:solidFill>
                  <a:srgbClr val="162964"/>
                </a:solidFill>
              </a:rPr>
            </a:br>
            <a:endParaRPr lang="pl-PL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Zabezpieczamy dźwignie sterujące z każdej strony wagonu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Poprzez zasunięcie zasuwki zabezpieczającej</a:t>
            </a:r>
            <a:br>
              <a:rPr lang="pl-PL" sz="1200" i="1" dirty="0">
                <a:solidFill>
                  <a:srgbClr val="162964"/>
                </a:solidFill>
              </a:rPr>
            </a:br>
            <a:endParaRPr lang="pl-PL" sz="1200" i="1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Zamykamy zawór odcinający przed dużym zbiornikiem</a:t>
            </a:r>
            <a:br>
              <a:rPr lang="pl-PL" dirty="0">
                <a:solidFill>
                  <a:srgbClr val="162964"/>
                </a:solidFill>
              </a:rPr>
            </a:br>
            <a:endParaRPr lang="pl-PL" dirty="0">
              <a:solidFill>
                <a:srgbClr val="16296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62964"/>
                </a:solidFill>
              </a:rPr>
              <a:t>Otwieramy zawór spustowy przy dużym zbiorniku powietrza.</a:t>
            </a:r>
          </a:p>
          <a:p>
            <a:pPr marL="361950" lvl="0" indent="0"/>
            <a:r>
              <a:rPr lang="pl-PL" sz="1200" i="1" dirty="0">
                <a:solidFill>
                  <a:srgbClr val="162964"/>
                </a:solidFill>
              </a:rPr>
              <a:t>Wypuszczanie powietrza wiąże się z hałasem i dużym ciśnieniem powietrza, które wylatuje przez zawór – nie podkładać rąk pod wylatujące powietrze.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162964"/>
              </a:solidFill>
            </a:endParaRPr>
          </a:p>
          <a:p>
            <a:pPr lvl="0" indent="0"/>
            <a:endParaRPr lang="pl-PL" dirty="0">
              <a:solidFill>
                <a:srgbClr val="162964"/>
              </a:solidFill>
            </a:endParaRP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9" name="Obraz 8" descr="Obraz zawierający zewnętrzne, transport, pojazd wojskowy, przyczepa&#10;&#10;Opis wygenerowany automatycznie">
            <a:extLst>
              <a:ext uri="{FF2B5EF4-FFF2-40B4-BE49-F238E27FC236}">
                <a16:creationId xmlns:a16="http://schemas.microsoft.com/office/drawing/2014/main" id="{6772D380-EC73-2945-F9D0-3397DD8AD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45" y="1825199"/>
            <a:ext cx="2474863" cy="1856147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2F673D55-5345-A5E4-B030-592DE90688DB}"/>
              </a:ext>
            </a:extLst>
          </p:cNvPr>
          <p:cNvCxnSpPr>
            <a:cxnSpLocks/>
          </p:cNvCxnSpPr>
          <p:nvPr/>
        </p:nvCxnSpPr>
        <p:spPr>
          <a:xfrm flipV="1">
            <a:off x="11037947" y="2371328"/>
            <a:ext cx="0" cy="720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 descr="Obraz zawierający siedzenie, kufer, panel sterowania&#10;&#10;Opis wygenerowany automatycznie">
            <a:extLst>
              <a:ext uri="{FF2B5EF4-FFF2-40B4-BE49-F238E27FC236}">
                <a16:creationId xmlns:a16="http://schemas.microsoft.com/office/drawing/2014/main" id="{4CC4F924-8CF6-27DC-B0B8-65BA5DF11E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02" y="3910321"/>
            <a:ext cx="2785805" cy="2089354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CA49FE84-E2E8-087B-DD55-3675ADD429B2}"/>
              </a:ext>
            </a:extLst>
          </p:cNvPr>
          <p:cNvCxnSpPr>
            <a:cxnSpLocks/>
          </p:cNvCxnSpPr>
          <p:nvPr/>
        </p:nvCxnSpPr>
        <p:spPr>
          <a:xfrm flipH="1" flipV="1">
            <a:off x="9832101" y="4699225"/>
            <a:ext cx="1205846" cy="23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az 26" descr="Obraz zawierający wewnątrz&#10;&#10;Opis wygenerowany automatycznie">
            <a:extLst>
              <a:ext uri="{FF2B5EF4-FFF2-40B4-BE49-F238E27FC236}">
                <a16:creationId xmlns:a16="http://schemas.microsoft.com/office/drawing/2014/main" id="{D6F38758-F74B-B18D-8D3A-40D2FB584A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65" y="1768855"/>
            <a:ext cx="2567854" cy="1925890"/>
          </a:xfrm>
          <a:prstGeom prst="rect">
            <a:avLst/>
          </a:prstGeom>
        </p:spPr>
      </p:pic>
      <p:sp>
        <p:nvSpPr>
          <p:cNvPr id="32" name="Owal 31">
            <a:extLst>
              <a:ext uri="{FF2B5EF4-FFF2-40B4-BE49-F238E27FC236}">
                <a16:creationId xmlns:a16="http://schemas.microsoft.com/office/drawing/2014/main" id="{11A5463A-67AB-099E-7F5E-340101F1B68B}"/>
              </a:ext>
            </a:extLst>
          </p:cNvPr>
          <p:cNvSpPr/>
          <p:nvPr/>
        </p:nvSpPr>
        <p:spPr>
          <a:xfrm>
            <a:off x="6448939" y="1916028"/>
            <a:ext cx="837078" cy="800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8DA2829B-E107-0B4A-AADF-A4C22E42D61C}"/>
              </a:ext>
            </a:extLst>
          </p:cNvPr>
          <p:cNvSpPr/>
          <p:nvPr/>
        </p:nvSpPr>
        <p:spPr>
          <a:xfrm>
            <a:off x="7267271" y="2371328"/>
            <a:ext cx="960168" cy="1188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Obraz 39" descr="Obraz zawierający brudne&#10;&#10;Opis wygenerowany automatycznie">
            <a:extLst>
              <a:ext uri="{FF2B5EF4-FFF2-40B4-BE49-F238E27FC236}">
                <a16:creationId xmlns:a16="http://schemas.microsoft.com/office/drawing/2014/main" id="{A9CBA403-F302-A89D-BE70-3BAD2695C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13" y="3910321"/>
            <a:ext cx="1684531" cy="2246041"/>
          </a:xfrm>
          <a:prstGeom prst="rect">
            <a:avLst/>
          </a:prstGeom>
        </p:spPr>
      </p:pic>
      <p:pic>
        <p:nvPicPr>
          <p:cNvPr id="41" name="Grafika 40" descr="Podkładka — zaznaczone kontur">
            <a:hlinkClick r:id="rId6" action="ppaction://hlinksldjump"/>
            <a:extLst>
              <a:ext uri="{FF2B5EF4-FFF2-40B4-BE49-F238E27FC236}">
                <a16:creationId xmlns:a16="http://schemas.microsoft.com/office/drawing/2014/main" id="{B24E210E-0C4D-7B89-1057-B1AFAA9DC6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42" name="Grafika 41" descr="Podkładka — zaznaczone kontur">
            <a:hlinkClick r:id="rId9" action="ppaction://hlinksldjump"/>
            <a:extLst>
              <a:ext uri="{FF2B5EF4-FFF2-40B4-BE49-F238E27FC236}">
                <a16:creationId xmlns:a16="http://schemas.microsoft.com/office/drawing/2014/main" id="{9C25F6FA-752D-424F-6E02-EC4D00041F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CCD98892-5F2C-E082-2F27-8C0DED4CD49B}"/>
              </a:ext>
            </a:extLst>
          </p:cNvPr>
          <p:cNvCxnSpPr>
            <a:cxnSpLocks/>
          </p:cNvCxnSpPr>
          <p:nvPr/>
        </p:nvCxnSpPr>
        <p:spPr>
          <a:xfrm>
            <a:off x="5243209" y="1818799"/>
            <a:ext cx="5184785" cy="7515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BABDD97D-8F33-5998-A625-C3982ABC4FF4}"/>
              </a:ext>
            </a:extLst>
          </p:cNvPr>
          <p:cNvCxnSpPr>
            <a:cxnSpLocks/>
          </p:cNvCxnSpPr>
          <p:nvPr/>
        </p:nvCxnSpPr>
        <p:spPr>
          <a:xfrm>
            <a:off x="4419906" y="3314687"/>
            <a:ext cx="4933478" cy="15007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6CE36C52-3C69-C7B5-B5AC-BCD6819BA996}"/>
              </a:ext>
            </a:extLst>
          </p:cNvPr>
          <p:cNvCxnSpPr>
            <a:cxnSpLocks/>
          </p:cNvCxnSpPr>
          <p:nvPr/>
        </p:nvCxnSpPr>
        <p:spPr>
          <a:xfrm flipV="1">
            <a:off x="6055311" y="3403324"/>
            <a:ext cx="685436" cy="739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9A3652F5-E704-CBF0-11F3-06B93E94DB3D}"/>
              </a:ext>
            </a:extLst>
          </p:cNvPr>
          <p:cNvCxnSpPr>
            <a:cxnSpLocks/>
          </p:cNvCxnSpPr>
          <p:nvPr/>
        </p:nvCxnSpPr>
        <p:spPr>
          <a:xfrm>
            <a:off x="4874232" y="4728144"/>
            <a:ext cx="2226959" cy="175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Podręczna lista</a:t>
            </a:r>
            <a:br>
              <a:rPr lang="pl-PL" dirty="0"/>
            </a:br>
            <a:r>
              <a:rPr lang="pl-PL" dirty="0"/>
              <a:t>	OBSŁUGA UKŁADU ROBOCZEGO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110" y="2027990"/>
            <a:ext cx="5932987" cy="3215687"/>
          </a:xfrm>
        </p:spPr>
        <p:txBody>
          <a:bodyPr/>
          <a:lstStyle/>
          <a:p>
            <a:pPr indent="0"/>
            <a:r>
              <a:rPr lang="pl-PL" sz="1800" b="1" dirty="0"/>
              <a:t>Jak odbezpieczyć i otworzyć wagon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2" action="ppaction://hlinksldjump"/>
              </a:rPr>
              <a:t>Podłączenie przewodu zasilającego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2" action="ppaction://hlinksldjump"/>
              </a:rPr>
              <a:t>Otworzenie kurka końcowego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3" action="ppaction://hlinksldjump"/>
              </a:rPr>
              <a:t>Zamknięcie zaworu spustowego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3" action="ppaction://hlinksldjump"/>
              </a:rPr>
              <a:t>Otworzenie zaworu przy zbiorniku powietrza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3" action="ppaction://hlinksldjump"/>
              </a:rPr>
              <a:t>Odbezpieczenie dźwigni sterujących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3" action="ppaction://hlinksldjump"/>
              </a:rPr>
              <a:t>Przestawienie dźwigni ZASILANIE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4" action="ppaction://hlinksldjump"/>
              </a:rPr>
              <a:t>Odbezpieczenie  haków klap bocznych dozatora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4" action="ppaction://hlinksldjump"/>
              </a:rPr>
              <a:t>Opuszczenie śruby regulacyjnej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5" action="ppaction://hlinksldjump"/>
              </a:rPr>
              <a:t>Przestawienie dźwigni i opuszczenie dozatora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5" action="ppaction://hlinksldjump"/>
              </a:rPr>
              <a:t>Przestawienie dźwigni i otworzenie klap zewnętrznych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5" action="ppaction://hlinksldjump"/>
              </a:rPr>
              <a:t>Przestawienie dźwigni i otworzenie klap wewnętrznych</a:t>
            </a:r>
            <a:endParaRPr lang="pl-PL" dirty="0"/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2" name="Symbol zastępczy zawartości 23">
            <a:extLst>
              <a:ext uri="{FF2B5EF4-FFF2-40B4-BE49-F238E27FC236}">
                <a16:creationId xmlns:a16="http://schemas.microsoft.com/office/drawing/2014/main" id="{6087C622-B63A-1F07-D05D-93CC32EEE9B0}"/>
              </a:ext>
            </a:extLst>
          </p:cNvPr>
          <p:cNvSpPr txBox="1">
            <a:spLocks/>
          </p:cNvSpPr>
          <p:nvPr/>
        </p:nvSpPr>
        <p:spPr>
          <a:xfrm>
            <a:off x="6010919" y="2027990"/>
            <a:ext cx="5674262" cy="3640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pl-PL" sz="1800" b="1" dirty="0"/>
              <a:t>Jak zamknąć i zabezpieczyć wagon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7" action="ppaction://hlinksldjump"/>
              </a:rPr>
              <a:t>Przestawienie dźwigni i zamknięcie klap wewnętrznych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7" action="ppaction://hlinksldjump"/>
              </a:rPr>
              <a:t>Przestawienie dźwigni i zamknięcie klap zewnętrznych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7" action="ppaction://hlinksldjump"/>
              </a:rPr>
              <a:t>Przestawienie dźwigni i podniesienie dozatora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7" action="ppaction://hlinksldjump"/>
              </a:rPr>
              <a:t>Zabezpieczenie haków klap bocznych dozatora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7" action="ppaction://hlinksldjump"/>
              </a:rPr>
              <a:t>Podniesienie śruby regulacyjnej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8" action="ppaction://hlinksldjump"/>
              </a:rPr>
              <a:t>Przestawienie dźwigni ZASILANIE w pozycję zamknięte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8" action="ppaction://hlinksldjump"/>
              </a:rPr>
              <a:t>Zabezpieczenie dźwigni sterujących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8" action="ppaction://hlinksldjump"/>
              </a:rPr>
              <a:t>Zamknięcie zaworu przy zbiorniku powietrza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hlinkClick r:id="rId8" action="ppaction://hlinksldjump"/>
              </a:rPr>
              <a:t>Otworzenie zaworu spustowego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5C28772-81F7-B743-BDD1-4C769455CD09}"/>
              </a:ext>
            </a:extLst>
          </p:cNvPr>
          <p:cNvSpPr txBox="1"/>
          <p:nvPr/>
        </p:nvSpPr>
        <p:spPr>
          <a:xfrm>
            <a:off x="6707991" y="367616"/>
            <a:ext cx="313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/>
              <a:t>W celu zobrazowania elementu linki prowadzą do odpowiednich slajdów – aby powrócić do tej listy należy kliknąć w ikonkę</a:t>
            </a:r>
          </a:p>
        </p:txBody>
      </p:sp>
      <p:pic>
        <p:nvPicPr>
          <p:cNvPr id="8" name="Grafika 7" descr="Podkładka — zaznaczone kontur">
            <a:hlinkClick r:id="rId9" action="ppaction://hlinksldjump"/>
            <a:extLst>
              <a:ext uri="{FF2B5EF4-FFF2-40B4-BE49-F238E27FC236}">
                <a16:creationId xmlns:a16="http://schemas.microsoft.com/office/drawing/2014/main" id="{817414F4-D0EF-BCEE-7D6D-8CB78E60E0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0380" y="198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Podręczna lista</a:t>
            </a:r>
            <a:br>
              <a:rPr lang="pl-PL" dirty="0"/>
            </a:br>
            <a:r>
              <a:rPr lang="pl-PL" dirty="0"/>
              <a:t>	SPRAWDZENIE UKŁADU ROZŁADUNKOWEGO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5" y="1718870"/>
            <a:ext cx="6698533" cy="2810596"/>
          </a:xfrm>
        </p:spPr>
        <p:txBody>
          <a:bodyPr/>
          <a:lstStyle/>
          <a:p>
            <a:pPr indent="0"/>
            <a:r>
              <a:rPr lang="pl-PL" dirty="0"/>
              <a:t>Sprawdzić, czy: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2" action="ppaction://hlinksldjump"/>
              </a:rPr>
              <a:t>ŚRUBA REGULACYJNA</a:t>
            </a:r>
            <a:r>
              <a:rPr lang="pl-PL" dirty="0"/>
              <a:t> jest podciągnięta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3" action="ppaction://hlinksldjump"/>
              </a:rPr>
              <a:t>HAKI BOCZNYCH RAM DOZATORA</a:t>
            </a:r>
            <a:r>
              <a:rPr lang="pl-PL" dirty="0"/>
              <a:t> są kompletne i założone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4" action="ppaction://hlinksldjump"/>
              </a:rPr>
              <a:t>DŹWIGNIE STERUJĄCE</a:t>
            </a:r>
            <a:r>
              <a:rPr lang="pl-PL" dirty="0"/>
              <a:t> są w górze i zabezpieczone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5" action="ppaction://hlinksldjump"/>
              </a:rPr>
              <a:t>CYLINDRY ROBOCZE </a:t>
            </a:r>
            <a:r>
              <a:rPr lang="pl-PL" dirty="0"/>
              <a:t>są zamknięte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5" action="ppaction://hlinksldjump"/>
              </a:rPr>
              <a:t>MOCOWANIE CYLINDRÓW ROBOCZYCH</a:t>
            </a:r>
            <a:r>
              <a:rPr lang="pl-PL" dirty="0"/>
              <a:t> nie jest pęknięte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6" action="ppaction://hlinksldjump"/>
              </a:rPr>
              <a:t>KLAPY ROZŁADUNKOWE</a:t>
            </a:r>
            <a:r>
              <a:rPr lang="pl-PL" dirty="0"/>
              <a:t> czy są zamknięte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>
                <a:hlinkClick r:id="rId7" action="ppaction://hlinksldjump"/>
              </a:rPr>
              <a:t>ZAWÓR SPUSTOWY</a:t>
            </a:r>
            <a:r>
              <a:rPr lang="pl-PL" dirty="0"/>
              <a:t> jest otwarty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712788" algn="l"/>
              </a:tabLst>
            </a:pPr>
            <a:r>
              <a:rPr lang="pl-PL" dirty="0"/>
              <a:t>w UKŁADZIE DŹWIGNIOWYM: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Nie brakuje zawleczek lub innych elementów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Nie ma pęknięć lub wygięć </a:t>
            </a:r>
          </a:p>
          <a:p>
            <a:pPr indent="0"/>
            <a:endParaRPr lang="pl-PL" dirty="0"/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D79DA68-B305-0F97-B9B6-8803470D5E20}"/>
              </a:ext>
            </a:extLst>
          </p:cNvPr>
          <p:cNvSpPr txBox="1"/>
          <p:nvPr/>
        </p:nvSpPr>
        <p:spPr>
          <a:xfrm>
            <a:off x="5411992" y="5457865"/>
            <a:ext cx="656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Zgodnie z instrukcjami niesprawne wagony oznakować kartką Wzór K – „Nie Ładować”</a:t>
            </a:r>
          </a:p>
          <a:p>
            <a:r>
              <a:rPr lang="pl-PL" sz="1600" b="1" i="1" u="sng" dirty="0">
                <a:solidFill>
                  <a:srgbClr val="FF0000"/>
                </a:solidFill>
              </a:rPr>
              <a:t>Prosimy o nie malowanie sprayem po wagonach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454A8D9-EB05-FB0A-494F-DA711ADE2E24}"/>
              </a:ext>
            </a:extLst>
          </p:cNvPr>
          <p:cNvSpPr txBox="1"/>
          <p:nvPr/>
        </p:nvSpPr>
        <p:spPr>
          <a:xfrm>
            <a:off x="6746995" y="4639588"/>
            <a:ext cx="453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Wszelkie usterki należy </a:t>
            </a:r>
            <a:r>
              <a:rPr lang="pl-PL" sz="1200" b="1" i="1" dirty="0">
                <a:solidFill>
                  <a:srgbClr val="FF0000"/>
                </a:solidFill>
              </a:rPr>
              <a:t>zgłosić rewidentowi</a:t>
            </a:r>
            <a:r>
              <a:rPr lang="pl-PL" sz="1200" i="1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0CFD12-3F41-1DDB-72BE-3E445A4AF6F6}"/>
              </a:ext>
            </a:extLst>
          </p:cNvPr>
          <p:cNvSpPr txBox="1"/>
          <p:nvPr/>
        </p:nvSpPr>
        <p:spPr>
          <a:xfrm>
            <a:off x="6669432" y="331090"/>
            <a:ext cx="313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/>
              <a:t>W celu zobrazowania elementu linki prowadzą do odpowiednich slajdów – aby powrócić do tej listy należy kliknąć w ikonkę</a:t>
            </a:r>
          </a:p>
        </p:txBody>
      </p:sp>
      <p:pic>
        <p:nvPicPr>
          <p:cNvPr id="5" name="Grafika 4" descr="Podkładka — zaznaczone kontur">
            <a:hlinkClick r:id="rId8" action="ppaction://hlinksldjump"/>
            <a:extLst>
              <a:ext uri="{FF2B5EF4-FFF2-40B4-BE49-F238E27FC236}">
                <a16:creationId xmlns:a16="http://schemas.microsoft.com/office/drawing/2014/main" id="{8521B491-3A47-D81D-05F0-3A9135928B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5937" y="185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5CC04D1-6669-42B7-8CD6-E4AACE51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Odprawianie wagonu</a:t>
            </a:r>
          </a:p>
        </p:txBody>
      </p:sp>
      <p:sp>
        <p:nvSpPr>
          <p:cNvPr id="23" name="Symbol zastępczy tekstu 22">
            <a:extLst>
              <a:ext uri="{FF2B5EF4-FFF2-40B4-BE49-F238E27FC236}">
                <a16:creationId xmlns:a16="http://schemas.microsoft.com/office/drawing/2014/main" id="{6501352A-C755-4FC4-8B9C-B5951DA15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/>
              <a:t>instrukcja dla REWIDENTA TABORU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50BE725-EEB0-5B99-D708-DA52495DB0EC}"/>
              </a:ext>
            </a:extLst>
          </p:cNvPr>
          <p:cNvSpPr txBox="1"/>
          <p:nvPr/>
        </p:nvSpPr>
        <p:spPr>
          <a:xfrm>
            <a:off x="4784652" y="5271091"/>
            <a:ext cx="669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UWAGA:</a:t>
            </a:r>
            <a:r>
              <a:rPr lang="pl-PL" b="1" dirty="0"/>
              <a:t> Oprócz sprawdzenia elementów układu roboczego należy dokonać oględzin wagonu zgodnie z DSU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20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Odpowiedzialność rewidenta taboru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5" y="1825200"/>
            <a:ext cx="5375276" cy="1432350"/>
          </a:xfrm>
        </p:spPr>
        <p:txBody>
          <a:bodyPr/>
          <a:lstStyle/>
          <a:p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Pomimo obowiązku zamknięcia i zabezpieczenia wagonu przez brygadę rozładunkową, to </a:t>
            </a:r>
            <a:r>
              <a:rPr lang="pl-PL" sz="1800" b="1" u="sng" kern="150" dirty="0">
                <a:solidFill>
                  <a:srgbClr val="FF0000"/>
                </a:solidFill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REWIDENT TABORU</a:t>
            </a:r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 ponosi odpowiedzialność za wyprawienie niezabezpieczonego wagonu do jazdy.</a:t>
            </a:r>
            <a:endParaRPr lang="pl-PL" sz="1800" dirty="0">
              <a:latin typeface="+mj-lt"/>
            </a:endParaRP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Symbol zastępczy zawartości 23">
            <a:extLst>
              <a:ext uri="{FF2B5EF4-FFF2-40B4-BE49-F238E27FC236}">
                <a16:creationId xmlns:a16="http://schemas.microsoft.com/office/drawing/2014/main" id="{273480F6-C7FE-F674-12F0-003D37841F1F}"/>
              </a:ext>
            </a:extLst>
          </p:cNvPr>
          <p:cNvSpPr txBox="1">
            <a:spLocks/>
          </p:cNvSpPr>
          <p:nvPr/>
        </p:nvSpPr>
        <p:spPr>
          <a:xfrm>
            <a:off x="472304" y="4552893"/>
            <a:ext cx="4310442" cy="116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Jak widać na załączonych zdjęciach, wyprawienie źle zabezpieczonego wagonu do jazdy może spowodować znaczne uszkodzenia, zarówno infrastruktury jak i wagonu.</a:t>
            </a:r>
            <a:endParaRPr lang="pl-PL" b="1" dirty="0"/>
          </a:p>
        </p:txBody>
      </p:sp>
      <p:pic>
        <p:nvPicPr>
          <p:cNvPr id="13" name="Obraz 12" descr="Obraz zawierający podłoże, zewnętrzne, stare&#10;&#10;Opis wygenerowany automatycznie">
            <a:extLst>
              <a:ext uri="{FF2B5EF4-FFF2-40B4-BE49-F238E27FC236}">
                <a16:creationId xmlns:a16="http://schemas.microsoft.com/office/drawing/2014/main" id="{D3C349B5-C911-006B-856C-473087A9D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91" y="4465715"/>
            <a:ext cx="1946936" cy="1462103"/>
          </a:xfrm>
          <a:prstGeom prst="rect">
            <a:avLst/>
          </a:prstGeom>
        </p:spPr>
      </p:pic>
      <p:pic>
        <p:nvPicPr>
          <p:cNvPr id="11" name="Obraz 10" descr="Obraz zawierający sprzęt&#10;&#10;Opis wygenerowany automatycznie">
            <a:extLst>
              <a:ext uri="{FF2B5EF4-FFF2-40B4-BE49-F238E27FC236}">
                <a16:creationId xmlns:a16="http://schemas.microsoft.com/office/drawing/2014/main" id="{C19218F9-A7A8-A665-93AA-DC1D8319D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81" y="1252063"/>
            <a:ext cx="1677905" cy="2237206"/>
          </a:xfrm>
          <a:prstGeom prst="rect">
            <a:avLst/>
          </a:prstGeom>
        </p:spPr>
      </p:pic>
      <p:pic>
        <p:nvPicPr>
          <p:cNvPr id="15" name="Obraz 14" descr="Obraz zawierający sprzęt&#10;&#10;Opis wygenerowany automatycznie">
            <a:extLst>
              <a:ext uri="{FF2B5EF4-FFF2-40B4-BE49-F238E27FC236}">
                <a16:creationId xmlns:a16="http://schemas.microsoft.com/office/drawing/2014/main" id="{9CEB0271-E3EF-0E3F-3AE0-2B11FC2B90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46" y="4306847"/>
            <a:ext cx="2506089" cy="1882014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A71D3446-2712-E14E-CD19-1B8A36549A74}"/>
              </a:ext>
            </a:extLst>
          </p:cNvPr>
          <p:cNvSpPr/>
          <p:nvPr/>
        </p:nvSpPr>
        <p:spPr>
          <a:xfrm>
            <a:off x="6669421" y="1944631"/>
            <a:ext cx="1327183" cy="1269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sprzęt&#10;&#10;Opis wygenerowany automatycznie">
            <a:extLst>
              <a:ext uri="{FF2B5EF4-FFF2-40B4-BE49-F238E27FC236}">
                <a16:creationId xmlns:a16="http://schemas.microsoft.com/office/drawing/2014/main" id="{C6674A12-FE0B-6C83-75C2-9717FCF9DD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36" y="3666245"/>
            <a:ext cx="1761215" cy="2348287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46BAEA89-C1B1-4F7D-E1B4-F09E5D275EC1}"/>
              </a:ext>
            </a:extLst>
          </p:cNvPr>
          <p:cNvSpPr/>
          <p:nvPr/>
        </p:nvSpPr>
        <p:spPr>
          <a:xfrm>
            <a:off x="9938276" y="4513637"/>
            <a:ext cx="1188937" cy="1532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2900BA66-912A-F6B5-5CFC-446E1F5B8C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71" y="1453705"/>
            <a:ext cx="2710554" cy="2035563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4449AFD7-87C5-29A9-A9C3-4D1F211998B8}"/>
              </a:ext>
            </a:extLst>
          </p:cNvPr>
          <p:cNvSpPr/>
          <p:nvPr/>
        </p:nvSpPr>
        <p:spPr>
          <a:xfrm>
            <a:off x="9956432" y="2000250"/>
            <a:ext cx="1299930" cy="1102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2617BAC-945D-7F8C-C6B3-B8CB2CBB2713}"/>
              </a:ext>
            </a:extLst>
          </p:cNvPr>
          <p:cNvSpPr txBox="1"/>
          <p:nvPr/>
        </p:nvSpPr>
        <p:spPr>
          <a:xfrm>
            <a:off x="472304" y="3335621"/>
            <a:ext cx="551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skutki wypadku związanego ze złym zabezpieczeniem układu rozładunkowego: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F1B4B0-3CE5-8971-C9FA-9DDF6FA23E2A}"/>
              </a:ext>
            </a:extLst>
          </p:cNvPr>
          <p:cNvSpPr txBox="1"/>
          <p:nvPr/>
        </p:nvSpPr>
        <p:spPr>
          <a:xfrm>
            <a:off x="6836604" y="820458"/>
            <a:ext cx="394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Pogięta rama dozatora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25D64A4-C5E5-EEE9-01EE-3D433DE30D14}"/>
              </a:ext>
            </a:extLst>
          </p:cNvPr>
          <p:cNvSpPr txBox="1"/>
          <p:nvPr/>
        </p:nvSpPr>
        <p:spPr>
          <a:xfrm>
            <a:off x="7929377" y="3717906"/>
            <a:ext cx="394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Uszkodzony układ dźwigniowy w systemie rozładunku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3EC4ED4-8A95-2EF9-564C-ED47B3D256E2}"/>
              </a:ext>
            </a:extLst>
          </p:cNvPr>
          <p:cNvSpPr txBox="1"/>
          <p:nvPr/>
        </p:nvSpPr>
        <p:spPr>
          <a:xfrm>
            <a:off x="5018980" y="5881874"/>
            <a:ext cx="394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Uszkodzone zestawy kołowe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20B2847-FE16-8BF7-AA33-1EE8A6A10641}"/>
              </a:ext>
            </a:extLst>
          </p:cNvPr>
          <p:cNvSpPr txBox="1"/>
          <p:nvPr/>
        </p:nvSpPr>
        <p:spPr>
          <a:xfrm>
            <a:off x="8912803" y="3046991"/>
            <a:ext cx="394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Uszkodzone elementy zawieszenia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6E3797FE-FA1E-7B51-57B2-F6D4B235D2E6}"/>
              </a:ext>
            </a:extLst>
          </p:cNvPr>
          <p:cNvSpPr/>
          <p:nvPr/>
        </p:nvSpPr>
        <p:spPr>
          <a:xfrm>
            <a:off x="6021089" y="3819893"/>
            <a:ext cx="1115841" cy="1959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1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  <p:bldP spid="6" grpId="0" animBg="1"/>
      <p:bldP spid="6" grpId="1" animBg="1"/>
      <p:bldP spid="8" grpId="0" animBg="1"/>
      <p:bldP spid="12" grpId="0"/>
      <p:bldP spid="12" grpId="1"/>
      <p:bldP spid="16" grpId="0"/>
      <p:bldP spid="16" grpId="1"/>
      <p:bldP spid="17" grpId="0"/>
      <p:bldP spid="17" grpId="1"/>
      <p:bldP spid="18" grpId="0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</a:t>
            </a:r>
            <a:br>
              <a:rPr lang="pl-PL" dirty="0"/>
            </a:br>
            <a:r>
              <a:rPr lang="pl-PL" dirty="0"/>
              <a:t>	ŚRUBA REGULACYJNA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3437659" cy="3918375"/>
          </a:xfrm>
        </p:spPr>
        <p:txBody>
          <a:bodyPr/>
          <a:lstStyle/>
          <a:p>
            <a:pPr algn="ctr"/>
            <a:r>
              <a:rPr lang="pl-PL" dirty="0"/>
              <a:t>Obowiązkowo należy sprawdzić, czy śruby regulacyjne z każdej strony wagonu znajdują się w możliwie najwyższym położeniu, to jest – w położeniu transportowym.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3" name="Obraz 2" descr="Obraz zawierający zewnętrzne, niebo, pociąg, ciągnięcie&#10;&#10;Opis wygenerowany automatycznie">
            <a:extLst>
              <a:ext uri="{FF2B5EF4-FFF2-40B4-BE49-F238E27FC236}">
                <a16:creationId xmlns:a16="http://schemas.microsoft.com/office/drawing/2014/main" id="{94EECB2F-E7CB-7C5E-B8DE-E1D3A48B14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" y="3259783"/>
            <a:ext cx="3568303" cy="2676228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80159F92-CF14-FAC3-422D-FC8F27BCC42B}"/>
              </a:ext>
            </a:extLst>
          </p:cNvPr>
          <p:cNvSpPr/>
          <p:nvPr/>
        </p:nvSpPr>
        <p:spPr>
          <a:xfrm>
            <a:off x="1632680" y="4381664"/>
            <a:ext cx="295275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 descr="Obraz zawierający zewnętrzne&#10;&#10;Opis wygenerowany automatycznie">
            <a:extLst>
              <a:ext uri="{FF2B5EF4-FFF2-40B4-BE49-F238E27FC236}">
                <a16:creationId xmlns:a16="http://schemas.microsoft.com/office/drawing/2014/main" id="{71F5D064-C46C-4168-E34C-74588BAEC0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23" y="1777461"/>
            <a:ext cx="5445757" cy="4084318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4" action="ppaction://hlinksldjump"/>
            <a:extLst>
              <a:ext uri="{FF2B5EF4-FFF2-40B4-BE49-F238E27FC236}">
                <a16:creationId xmlns:a16="http://schemas.microsoft.com/office/drawing/2014/main" id="{72C9DF37-D4E5-CDE5-175F-3FC59677C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2" name="Grafika 1" descr="Podkładka — zaznaczone kontur">
            <a:hlinkClick r:id="rId7" action="ppaction://hlinksldjump"/>
            <a:extLst>
              <a:ext uri="{FF2B5EF4-FFF2-40B4-BE49-F238E27FC236}">
                <a16:creationId xmlns:a16="http://schemas.microsoft.com/office/drawing/2014/main" id="{0E33D76E-8394-E423-852A-079585792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HAKI ZABEZPIECZAJĄCE BOCZNE RAMY DOZATORA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3437659" cy="3918375"/>
          </a:xfrm>
        </p:spPr>
        <p:txBody>
          <a:bodyPr/>
          <a:lstStyle/>
          <a:p>
            <a:pPr algn="ctr"/>
            <a:r>
              <a:rPr lang="pl-PL" dirty="0"/>
              <a:t>Drugim bardzo istotnym elementem są haki zabezpieczające – ważne, aby wszystkie cztery z nich były kompletne, zaczepione o ramę i zabezpieczone zapadką.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3" name="Obraz 2" descr="Obraz zawierający zewnętrzne, niebo, pociąg, ciągnięcie&#10;&#10;Opis wygenerowany automatycznie">
            <a:extLst>
              <a:ext uri="{FF2B5EF4-FFF2-40B4-BE49-F238E27FC236}">
                <a16:creationId xmlns:a16="http://schemas.microsoft.com/office/drawing/2014/main" id="{94EECB2F-E7CB-7C5E-B8DE-E1D3A48B14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1520729"/>
            <a:ext cx="6162675" cy="4622007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C18F01DC-B7C8-E57F-997A-804B4F869D2A}"/>
              </a:ext>
            </a:extLst>
          </p:cNvPr>
          <p:cNvCxnSpPr>
            <a:cxnSpLocks/>
          </p:cNvCxnSpPr>
          <p:nvPr/>
        </p:nvCxnSpPr>
        <p:spPr>
          <a:xfrm>
            <a:off x="4048125" y="2562225"/>
            <a:ext cx="3464502" cy="1339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wal 13">
            <a:extLst>
              <a:ext uri="{FF2B5EF4-FFF2-40B4-BE49-F238E27FC236}">
                <a16:creationId xmlns:a16="http://schemas.microsoft.com/office/drawing/2014/main" id="{80159F92-CF14-FAC3-422D-FC8F27BCC42B}"/>
              </a:ext>
            </a:extLst>
          </p:cNvPr>
          <p:cNvSpPr/>
          <p:nvPr/>
        </p:nvSpPr>
        <p:spPr>
          <a:xfrm>
            <a:off x="8708447" y="3752925"/>
            <a:ext cx="295275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9B55F0CB-D6CE-DEFA-9061-2FE96D79AB5E}"/>
              </a:ext>
            </a:extLst>
          </p:cNvPr>
          <p:cNvSpPr/>
          <p:nvPr/>
        </p:nvSpPr>
        <p:spPr>
          <a:xfrm>
            <a:off x="7613938" y="3799106"/>
            <a:ext cx="295275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91C270C-D4A7-2ED9-EEDE-D98352DE95CC}"/>
              </a:ext>
            </a:extLst>
          </p:cNvPr>
          <p:cNvCxnSpPr>
            <a:cxnSpLocks/>
          </p:cNvCxnSpPr>
          <p:nvPr/>
        </p:nvCxnSpPr>
        <p:spPr>
          <a:xfrm>
            <a:off x="4200525" y="2714625"/>
            <a:ext cx="4422775" cy="1084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Obraz 9" descr="Obraz zawierający tekst, beton, cement&#10;&#10;Opis wygenerowany automatycznie">
            <a:extLst>
              <a:ext uri="{FF2B5EF4-FFF2-40B4-BE49-F238E27FC236}">
                <a16:creationId xmlns:a16="http://schemas.microsoft.com/office/drawing/2014/main" id="{611EE3F6-1E3A-5715-BF80-4EF023D0B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2" y="3955689"/>
            <a:ext cx="2916062" cy="2187047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4" action="ppaction://hlinksldjump"/>
            <a:extLst>
              <a:ext uri="{FF2B5EF4-FFF2-40B4-BE49-F238E27FC236}">
                <a16:creationId xmlns:a16="http://schemas.microsoft.com/office/drawing/2014/main" id="{F351A3FE-B017-098B-A39B-2EB70563D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7" name="Grafika 6" descr="Podkładka — zaznaczone kontur">
            <a:hlinkClick r:id="rId7" action="ppaction://hlinksldjump"/>
            <a:extLst>
              <a:ext uri="{FF2B5EF4-FFF2-40B4-BE49-F238E27FC236}">
                <a16:creationId xmlns:a16="http://schemas.microsoft.com/office/drawing/2014/main" id="{7304B60F-66AA-495D-6D8F-824FAC88A9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POŁOŻENIE DŹWIGNI STERUJĄCYCH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727919"/>
            <a:ext cx="3437659" cy="3918375"/>
          </a:xfrm>
        </p:spPr>
        <p:txBody>
          <a:bodyPr/>
          <a:lstStyle/>
          <a:p>
            <a:pPr algn="ctr"/>
            <a:r>
              <a:rPr lang="pl-PL" dirty="0"/>
              <a:t>Prawidłowe położenie dźwigni zostało zobrazowane na zdjęciu – wszystkie dźwignie muszą znajdować się na górze i być zabezpieczone zasuwką przed samoczynnym opadnięciem.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3" name="Obraz 2" descr="Obraz zawierający zewnętrzne, niebo, pociąg, ciągnięcie&#10;&#10;Opis wygenerowany automatycznie">
            <a:extLst>
              <a:ext uri="{FF2B5EF4-FFF2-40B4-BE49-F238E27FC236}">
                <a16:creationId xmlns:a16="http://schemas.microsoft.com/office/drawing/2014/main" id="{94EECB2F-E7CB-7C5E-B8DE-E1D3A48B14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1520729"/>
            <a:ext cx="6162675" cy="4622007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80159F92-CF14-FAC3-422D-FC8F27BCC42B}"/>
              </a:ext>
            </a:extLst>
          </p:cNvPr>
          <p:cNvSpPr/>
          <p:nvPr/>
        </p:nvSpPr>
        <p:spPr>
          <a:xfrm>
            <a:off x="5444385" y="3590878"/>
            <a:ext cx="713346" cy="344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91C270C-D4A7-2ED9-EEDE-D98352DE95CC}"/>
              </a:ext>
            </a:extLst>
          </p:cNvPr>
          <p:cNvCxnSpPr>
            <a:cxnSpLocks/>
          </p:cNvCxnSpPr>
          <p:nvPr/>
        </p:nvCxnSpPr>
        <p:spPr>
          <a:xfrm>
            <a:off x="4200525" y="2714625"/>
            <a:ext cx="1274300" cy="8272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Obraz 7" descr="Obraz zawierający zewnętrzne&#10;&#10;Opis wygenerowany automatycznie">
            <a:extLst>
              <a:ext uri="{FF2B5EF4-FFF2-40B4-BE49-F238E27FC236}">
                <a16:creationId xmlns:a16="http://schemas.microsoft.com/office/drawing/2014/main" id="{46B5035E-135E-5818-F5A4-69143116A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75" y="3759334"/>
            <a:ext cx="3176298" cy="2382223"/>
          </a:xfrm>
          <a:prstGeom prst="rect">
            <a:avLst/>
          </a:prstGeom>
        </p:spPr>
      </p:pic>
      <p:pic>
        <p:nvPicPr>
          <p:cNvPr id="11" name="Obraz 10" descr="Obraz zawierający zewnętrzne, podłoże, narzędzie&#10;&#10;Opis wygenerowany automatycznie">
            <a:extLst>
              <a:ext uri="{FF2B5EF4-FFF2-40B4-BE49-F238E27FC236}">
                <a16:creationId xmlns:a16="http://schemas.microsoft.com/office/drawing/2014/main" id="{044BB777-5F4C-5D9F-5A66-518B80A4B5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3" y="3331037"/>
            <a:ext cx="3581841" cy="2686381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E05329E8-1100-78F8-D5A8-69AAC412FB9E}"/>
              </a:ext>
            </a:extLst>
          </p:cNvPr>
          <p:cNvCxnSpPr>
            <a:cxnSpLocks/>
          </p:cNvCxnSpPr>
          <p:nvPr/>
        </p:nvCxnSpPr>
        <p:spPr>
          <a:xfrm flipH="1" flipV="1">
            <a:off x="3408218" y="4634345"/>
            <a:ext cx="7000378" cy="336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Grafika 1" descr="Podkładka — zaznaczone kontur">
            <a:hlinkClick r:id="rId5" action="ppaction://hlinksldjump"/>
            <a:extLst>
              <a:ext uri="{FF2B5EF4-FFF2-40B4-BE49-F238E27FC236}">
                <a16:creationId xmlns:a16="http://schemas.microsoft.com/office/drawing/2014/main" id="{D337489E-0FFA-434E-4202-8FD3B1A7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4" name="Grafika 3" descr="Podkładka — zaznaczone kontur">
            <a:hlinkClick r:id="rId8" action="ppaction://hlinksldjump"/>
            <a:extLst>
              <a:ext uri="{FF2B5EF4-FFF2-40B4-BE49-F238E27FC236}">
                <a16:creationId xmlns:a16="http://schemas.microsoft.com/office/drawing/2014/main" id="{16F651CB-3B53-DFED-16E3-27B65B874B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SIŁOWNIKI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8441" y="1841286"/>
            <a:ext cx="3437659" cy="3918375"/>
          </a:xfrm>
        </p:spPr>
        <p:txBody>
          <a:bodyPr/>
          <a:lstStyle/>
          <a:p>
            <a:pPr algn="ctr"/>
            <a:r>
              <a:rPr lang="pl-PL" dirty="0"/>
              <a:t>Należy sprawdzić czy wszystkie siłowniki są całkowicie zamknięte – powierzchnia, która podczas pracy tłoka wyciera się (łatwo ją odróżnić), powinna być całkowicie schowana.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3" name="Obraz 2" descr="Obraz zawierający zewnętrzne, niebo, pociąg, ciągnięcie&#10;&#10;Opis wygenerowany automatycznie">
            <a:extLst>
              <a:ext uri="{FF2B5EF4-FFF2-40B4-BE49-F238E27FC236}">
                <a16:creationId xmlns:a16="http://schemas.microsoft.com/office/drawing/2014/main" id="{94EECB2F-E7CB-7C5E-B8DE-E1D3A48B14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20" y="1461516"/>
            <a:ext cx="3842695" cy="2882022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80159F92-CF14-FAC3-422D-FC8F27BCC42B}"/>
              </a:ext>
            </a:extLst>
          </p:cNvPr>
          <p:cNvSpPr/>
          <p:nvPr/>
        </p:nvSpPr>
        <p:spPr>
          <a:xfrm>
            <a:off x="5091356" y="2664379"/>
            <a:ext cx="395044" cy="409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91C270C-D4A7-2ED9-EEDE-D98352DE95CC}"/>
              </a:ext>
            </a:extLst>
          </p:cNvPr>
          <p:cNvCxnSpPr>
            <a:cxnSpLocks/>
          </p:cNvCxnSpPr>
          <p:nvPr/>
        </p:nvCxnSpPr>
        <p:spPr>
          <a:xfrm>
            <a:off x="4200525" y="2714625"/>
            <a:ext cx="876199" cy="174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5131FEB-FFBB-0545-29FE-3C993C986109}"/>
              </a:ext>
            </a:extLst>
          </p:cNvPr>
          <p:cNvSpPr txBox="1"/>
          <p:nvPr/>
        </p:nvSpPr>
        <p:spPr>
          <a:xfrm>
            <a:off x="346187" y="3595040"/>
            <a:ext cx="3619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Niedomknięcie siłowników jest równoznaczne ze </a:t>
            </a:r>
            <a:r>
              <a:rPr lang="pl-PL" b="1" u="sng" dirty="0">
                <a:solidFill>
                  <a:srgbClr val="FF0000"/>
                </a:solidFill>
              </a:rPr>
              <a:t>złym zabezpieczeniem klap wysypu</a:t>
            </a:r>
            <a:r>
              <a:rPr lang="pl-PL" dirty="0"/>
              <a:t>. Należy również sprawdzić, czy mocowania siłowników nie są pęknięte.</a:t>
            </a:r>
          </a:p>
        </p:txBody>
      </p:sp>
      <p:pic>
        <p:nvPicPr>
          <p:cNvPr id="7" name="Obraz 6" descr="Obraz zawierający zewnętrzne&#10;&#10;Opis wygenerowany automatycznie">
            <a:extLst>
              <a:ext uri="{FF2B5EF4-FFF2-40B4-BE49-F238E27FC236}">
                <a16:creationId xmlns:a16="http://schemas.microsoft.com/office/drawing/2014/main" id="{A630CAC9-34F6-296D-5BA0-41E604A2F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88" y="1497031"/>
            <a:ext cx="2841091" cy="2130818"/>
          </a:xfrm>
          <a:prstGeom prst="rect">
            <a:avLst/>
          </a:prstGeom>
        </p:spPr>
      </p:pic>
      <p:pic>
        <p:nvPicPr>
          <p:cNvPr id="13" name="Obraz 12" descr="Obraz zawierający cement, brudne&#10;&#10;Opis wygenerowany automatycznie">
            <a:extLst>
              <a:ext uri="{FF2B5EF4-FFF2-40B4-BE49-F238E27FC236}">
                <a16:creationId xmlns:a16="http://schemas.microsoft.com/office/drawing/2014/main" id="{D5DC90C7-3519-703A-8E31-737970781C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77" y="3892245"/>
            <a:ext cx="2468202" cy="1851152"/>
          </a:xfrm>
          <a:prstGeom prst="rect">
            <a:avLst/>
          </a:prstGeom>
        </p:spPr>
      </p:pic>
      <p:pic>
        <p:nvPicPr>
          <p:cNvPr id="10" name="Obraz 9" descr="Obraz zawierający zewnętrzne&#10;&#10;Opis wygenerowany automatycznie">
            <a:extLst>
              <a:ext uri="{FF2B5EF4-FFF2-40B4-BE49-F238E27FC236}">
                <a16:creationId xmlns:a16="http://schemas.microsoft.com/office/drawing/2014/main" id="{5801F8C2-C6B8-5119-A639-2E3D422914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45" y="4521642"/>
            <a:ext cx="2122020" cy="1591515"/>
          </a:xfrm>
          <a:prstGeom prst="rect">
            <a:avLst/>
          </a:prstGeom>
        </p:spPr>
      </p:pic>
      <p:pic>
        <p:nvPicPr>
          <p:cNvPr id="2" name="Grafika 1" descr="Podkładka — zaznaczone kontur">
            <a:hlinkClick r:id="rId6" action="ppaction://hlinksldjump"/>
            <a:extLst>
              <a:ext uri="{FF2B5EF4-FFF2-40B4-BE49-F238E27FC236}">
                <a16:creationId xmlns:a16="http://schemas.microsoft.com/office/drawing/2014/main" id="{FF3EE591-B0C6-7B2F-2592-2A0BE7FD3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6" name="Grafika 5" descr="Podkładka — zaznaczone kontur">
            <a:hlinkClick r:id="rId9" action="ppaction://hlinksldjump"/>
            <a:extLst>
              <a:ext uri="{FF2B5EF4-FFF2-40B4-BE49-F238E27FC236}">
                <a16:creationId xmlns:a16="http://schemas.microsoft.com/office/drawing/2014/main" id="{1FB5AF1F-A006-C7F6-DF85-E81FAF9C2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:a16="http://schemas.microsoft.com/office/drawing/2014/main" id="{F14C1857-E445-49C6-9DE7-2F60FD0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65080"/>
            <a:ext cx="10008000" cy="757130"/>
          </a:xfrm>
        </p:spPr>
        <p:txBody>
          <a:bodyPr/>
          <a:lstStyle/>
          <a:p>
            <a:r>
              <a:rPr lang="pl-PL" dirty="0"/>
              <a:t>Na co zwracać uwagę </a:t>
            </a:r>
            <a:br>
              <a:rPr lang="pl-PL" dirty="0"/>
            </a:br>
            <a:r>
              <a:rPr lang="pl-PL" dirty="0"/>
              <a:t>	KLAPY ZEWNĘTRZNE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83A9FF4C-8098-4965-A277-51F83CCA70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66" y="1825199"/>
            <a:ext cx="3437659" cy="3918375"/>
          </a:xfrm>
        </p:spPr>
        <p:txBody>
          <a:bodyPr/>
          <a:lstStyle/>
          <a:p>
            <a:pPr algn="ctr"/>
            <a:r>
              <a:rPr lang="pl-PL" dirty="0"/>
              <a:t>Stan zamknięcia klap zewnętrznych jest bardzo prosty do zweryfikowania. Są one bardzo dobrze widoczne i powinny opierać się na </a:t>
            </a:r>
            <a:r>
              <a:rPr lang="pl-PL" dirty="0" err="1"/>
              <a:t>opórkach</a:t>
            </a:r>
            <a:r>
              <a:rPr lang="pl-PL" dirty="0"/>
              <a:t> potocznie zwanych „zębami”.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15A8DF13-A528-42D2-8AA1-C2CD1B261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0" dirty="0"/>
              <a:t>Skrócona instrukcja </a:t>
            </a:r>
            <a:r>
              <a:rPr lang="pl-PL" i="1" dirty="0"/>
              <a:t>OBSŁUGI WAGONÓW 411Vb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30F17CD3-5211-4D26-95FB-AB17D11F7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3DBC-AF32-4C97-837C-FC33FCF3732D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3" name="Obraz 2" descr="Obraz zawierający zewnętrzne, niebo, pociąg, ciągnięcie&#10;&#10;Opis wygenerowany automatycznie">
            <a:extLst>
              <a:ext uri="{FF2B5EF4-FFF2-40B4-BE49-F238E27FC236}">
                <a16:creationId xmlns:a16="http://schemas.microsoft.com/office/drawing/2014/main" id="{94EECB2F-E7CB-7C5E-B8DE-E1D3A48B14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1520729"/>
            <a:ext cx="6162675" cy="4622007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80159F92-CF14-FAC3-422D-FC8F27BCC42B}"/>
              </a:ext>
            </a:extLst>
          </p:cNvPr>
          <p:cNvSpPr/>
          <p:nvPr/>
        </p:nvSpPr>
        <p:spPr>
          <a:xfrm>
            <a:off x="6961909" y="3844638"/>
            <a:ext cx="2680854" cy="641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91C270C-D4A7-2ED9-EEDE-D98352DE95CC}"/>
              </a:ext>
            </a:extLst>
          </p:cNvPr>
          <p:cNvCxnSpPr>
            <a:cxnSpLocks/>
          </p:cNvCxnSpPr>
          <p:nvPr/>
        </p:nvCxnSpPr>
        <p:spPr>
          <a:xfrm>
            <a:off x="4200525" y="2714625"/>
            <a:ext cx="2782166" cy="1431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5131FEB-FFBB-0545-29FE-3C993C986109}"/>
              </a:ext>
            </a:extLst>
          </p:cNvPr>
          <p:cNvSpPr txBox="1"/>
          <p:nvPr/>
        </p:nvSpPr>
        <p:spPr>
          <a:xfrm>
            <a:off x="838200" y="360997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Opórka</a:t>
            </a:r>
            <a:r>
              <a:rPr lang="pl-PL" dirty="0"/>
              <a:t> fizycznie zabezpiecza klapę przed otwarciem.</a:t>
            </a:r>
          </a:p>
        </p:txBody>
      </p:sp>
      <p:pic>
        <p:nvPicPr>
          <p:cNvPr id="15" name="Obraz 14" descr="Obraz zawierający cement, gzyms, beton, kamień&#10;&#10;Opis wygenerowany automatycznie">
            <a:extLst>
              <a:ext uri="{FF2B5EF4-FFF2-40B4-BE49-F238E27FC236}">
                <a16:creationId xmlns:a16="http://schemas.microsoft.com/office/drawing/2014/main" id="{2CDB435A-7CF5-6349-A17D-71A115531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21" y="4288161"/>
            <a:ext cx="2188491" cy="1641368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B368386D-BCD2-81C7-0680-A466C214318B}"/>
              </a:ext>
            </a:extLst>
          </p:cNvPr>
          <p:cNvSpPr/>
          <p:nvPr/>
        </p:nvSpPr>
        <p:spPr>
          <a:xfrm>
            <a:off x="2631247" y="4676908"/>
            <a:ext cx="1134569" cy="641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D68565DC-2D67-4B44-6B83-E05910604646}"/>
              </a:ext>
            </a:extLst>
          </p:cNvPr>
          <p:cNvCxnSpPr>
            <a:cxnSpLocks/>
          </p:cNvCxnSpPr>
          <p:nvPr/>
        </p:nvCxnSpPr>
        <p:spPr>
          <a:xfrm flipH="1">
            <a:off x="3511685" y="3901570"/>
            <a:ext cx="550297" cy="695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Grafika 1" descr="Podkładka — zaznaczone kontur">
            <a:hlinkClick r:id="rId4" action="ppaction://hlinksldjump"/>
            <a:extLst>
              <a:ext uri="{FF2B5EF4-FFF2-40B4-BE49-F238E27FC236}">
                <a16:creationId xmlns:a16="http://schemas.microsoft.com/office/drawing/2014/main" id="{01B7CD33-AD4B-2596-6884-9946DA4CC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3903" y="207880"/>
            <a:ext cx="914400" cy="914400"/>
          </a:xfrm>
          <a:prstGeom prst="rect">
            <a:avLst/>
          </a:prstGeom>
        </p:spPr>
      </p:pic>
      <p:pic>
        <p:nvPicPr>
          <p:cNvPr id="6" name="Grafika 5" descr="Podkładka — zaznaczone kontur">
            <a:hlinkClick r:id="rId7" action="ppaction://hlinksldjump"/>
            <a:extLst>
              <a:ext uri="{FF2B5EF4-FFF2-40B4-BE49-F238E27FC236}">
                <a16:creationId xmlns:a16="http://schemas.microsoft.com/office/drawing/2014/main" id="{65D6D338-D679-77C7-1025-204797848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7299" y="2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/>
      <p:bldP spid="4" grpId="1"/>
      <p:bldP spid="8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PM-T">
      <a:dk1>
        <a:srgbClr val="162964"/>
      </a:dk1>
      <a:lt1>
        <a:srgbClr val="FFFFFF"/>
      </a:lt1>
      <a:dk2>
        <a:srgbClr val="FFFFFF"/>
      </a:dk2>
      <a:lt2>
        <a:srgbClr val="E7E6E6"/>
      </a:lt2>
      <a:accent1>
        <a:srgbClr val="5B7ABA"/>
      </a:accent1>
      <a:accent2>
        <a:srgbClr val="294191"/>
      </a:accent2>
      <a:accent3>
        <a:srgbClr val="1B2F67"/>
      </a:accent3>
      <a:accent4>
        <a:srgbClr val="F5DD71"/>
      </a:accent4>
      <a:accent5>
        <a:srgbClr val="EDC731"/>
      </a:accent5>
      <a:accent6>
        <a:srgbClr val="DE9D2B"/>
      </a:accent6>
      <a:hlink>
        <a:srgbClr val="162964"/>
      </a:hlink>
      <a:folHlink>
        <a:srgbClr val="F0CD3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1769</Words>
  <Application>Microsoft Office PowerPoint</Application>
  <PresentationFormat>Panoramiczny</PresentationFormat>
  <Paragraphs>236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Motyw pakietu Office</vt:lpstr>
      <vt:lpstr>Skrócona instrukcja OBSŁUGI WAGONÓW 411Vb</vt:lpstr>
      <vt:lpstr>Spis treści</vt:lpstr>
      <vt:lpstr>Odprawianie wagonu</vt:lpstr>
      <vt:lpstr>Odpowiedzialność rewidenta taboru</vt:lpstr>
      <vt:lpstr>Na co zwracać uwagę  ŚRUBA REGULACYJNA</vt:lpstr>
      <vt:lpstr>Na co zwracać uwagę   HAKI ZABEZPIECZAJĄCE BOCZNE RAMY DOZATORA</vt:lpstr>
      <vt:lpstr>Na co zwracać uwagę   POŁOŻENIE DŹWIGNI STERUJĄCYCH</vt:lpstr>
      <vt:lpstr>Na co zwracać uwagę   SIŁOWNIKI</vt:lpstr>
      <vt:lpstr>Na co zwracać uwagę   KLAPY ZEWNĘTRZNE</vt:lpstr>
      <vt:lpstr>Na co zwracać uwagę   KLAPY WEWNĘTRZNE</vt:lpstr>
      <vt:lpstr>Na co zwracać uwagę   KLAPY WEWNĘTRZNE</vt:lpstr>
      <vt:lpstr>Na co zwracać uwagę   POWIETRZE W ZBIORNIKU</vt:lpstr>
      <vt:lpstr>Obsługa rozładunku wagonu</vt:lpstr>
      <vt:lpstr>Jak odbezpieczyć i otworzyć wagon  BUDOWA UKŁADU ROBOCZEGO</vt:lpstr>
      <vt:lpstr>Jak odbezpieczyć i otworzyć wagon  PODŁĄCZENIE PRZEWODU ZASILAJĄCEGO</vt:lpstr>
      <vt:lpstr>Jak odbezpieczyć i otworzyć wagon  WŁĄCZENIE UKŁADU PNEMATYCZNEGO</vt:lpstr>
      <vt:lpstr>Jak odbezpieczyć i otworzyć wagon  ODBEZPIECZENIE BELKI DOZATORA</vt:lpstr>
      <vt:lpstr>Jak odbezpieczyć i otworzyć wagon  OPUSZCZENIE DOZATORA I OTWORZENIE KLAP</vt:lpstr>
      <vt:lpstr>Jak odbezpieczyć i otworzyć wagon  ROZŁADUNEK WAGONU</vt:lpstr>
      <vt:lpstr>Jak zamknąć i zabezpieczyć wagon  ZAMKNIĘCIE KLAP I PODNIESIENIE DOZATORA</vt:lpstr>
      <vt:lpstr>Jak zamknąć i zabezpieczyć wagon  ZABEZPIECZENIE BELKI DOZATORA</vt:lpstr>
      <vt:lpstr>Jak zamknąć i zabezpieczyć wagon  WYŁĄCZENIE UKŁADU PNEMATYCZNEGO</vt:lpstr>
      <vt:lpstr>Podręczna lista  OBSŁUGA UKŁADU ROBOCZEGO</vt:lpstr>
      <vt:lpstr>Podręczna lista  SPRAWDZENIE UKŁADU ROZŁADUNKOWEGO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Skrócona instrukcja - JAK OBSŁUGIWAĆ WAGONY 411Vb</dc:title>
  <dc:creator>m.kwiatkowski@ppmt.pl</dc:creator>
  <cp:lastModifiedBy>Kwiatkowski, Michał</cp:lastModifiedBy>
  <cp:revision>82</cp:revision>
  <cp:lastPrinted>2023-02-16T08:46:06Z</cp:lastPrinted>
  <dcterms:created xsi:type="dcterms:W3CDTF">2018-03-16T20:17:47Z</dcterms:created>
  <dcterms:modified xsi:type="dcterms:W3CDTF">2023-02-21T12:50:17Z</dcterms:modified>
</cp:coreProperties>
</file>